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4" r:id="rId14"/>
    <p:sldId id="275" r:id="rId15"/>
    <p:sldId id="276" r:id="rId16"/>
    <p:sldId id="277" r:id="rId17"/>
    <p:sldId id="279" r:id="rId18"/>
    <p:sldId id="280" r:id="rId19"/>
    <p:sldId id="281" r:id="rId20"/>
    <p:sldId id="282" r:id="rId21"/>
    <p:sldId id="283" r:id="rId22"/>
    <p:sldId id="284" r:id="rId23"/>
    <p:sldId id="286" r:id="rId24"/>
    <p:sldId id="287" r:id="rId25"/>
    <p:sldId id="288" r:id="rId26"/>
    <p:sldId id="289" r:id="rId27"/>
    <p:sldId id="290"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57600" y="223520"/>
            <a:ext cx="1751964" cy="574040"/>
          </a:xfrm>
          <a:prstGeom prst="rect">
            <a:avLst/>
          </a:prstGeom>
        </p:spPr>
        <p:txBody>
          <a:bodyPr wrap="square" lIns="0" tIns="0" rIns="0" bIns="0">
            <a:spAutoFit/>
          </a:bodyPr>
          <a:lstStyle>
            <a:lvl1pPr>
              <a:defRPr sz="3600" b="1" i="0" u="heavy">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914400"/>
            <a:ext cx="4419600" cy="695960"/>
          </a:xfrm>
          <a:prstGeom prst="rect">
            <a:avLst/>
          </a:prstGeom>
        </p:spPr>
        <p:txBody>
          <a:bodyPr vert="horz" wrap="square" lIns="0" tIns="12700" rIns="0" bIns="0" rtlCol="0">
            <a:spAutoFit/>
          </a:bodyPr>
          <a:lstStyle/>
          <a:p>
            <a:pPr marL="12700">
              <a:lnSpc>
                <a:spcPct val="100000"/>
              </a:lnSpc>
              <a:spcBef>
                <a:spcPts val="100"/>
              </a:spcBef>
            </a:pPr>
            <a:r>
              <a:rPr sz="4400" b="0" u="none" dirty="0" smtClean="0">
                <a:latin typeface="Calibri"/>
                <a:cs typeface="Calibri"/>
              </a:rPr>
              <a:t>M</a:t>
            </a:r>
            <a:r>
              <a:rPr sz="4400" b="0" u="none" spc="5" dirty="0" smtClean="0">
                <a:latin typeface="Calibri"/>
                <a:cs typeface="Calibri"/>
              </a:rPr>
              <a:t>o</a:t>
            </a:r>
            <a:r>
              <a:rPr sz="4400" b="0" u="none" spc="-5" dirty="0" smtClean="0">
                <a:latin typeface="Calibri"/>
                <a:cs typeface="Calibri"/>
              </a:rPr>
              <a:t>r</a:t>
            </a:r>
            <a:r>
              <a:rPr sz="4400" b="0" u="none" dirty="0" smtClean="0">
                <a:latin typeface="Calibri"/>
                <a:cs typeface="Calibri"/>
              </a:rPr>
              <a:t>tar</a:t>
            </a:r>
            <a:r>
              <a:rPr lang="en-US" sz="4400" b="0" u="none" dirty="0"/>
              <a:t> </a:t>
            </a:r>
            <a:r>
              <a:rPr lang="en-US" sz="4400" b="0" u="none" dirty="0" smtClean="0"/>
              <a:t>&amp; Masonry</a:t>
            </a:r>
            <a:r>
              <a:rPr lang="en-US" sz="4400" b="0" u="none" dirty="0" smtClean="0">
                <a:latin typeface="Calibri"/>
                <a:cs typeface="Calibri"/>
              </a:rPr>
              <a:t>     </a:t>
            </a:r>
            <a:endParaRPr sz="4400" dirty="0">
              <a:latin typeface="Calibri"/>
              <a:cs typeface="Calibri"/>
            </a:endParaRPr>
          </a:p>
        </p:txBody>
      </p:sp>
      <p:sp>
        <p:nvSpPr>
          <p:cNvPr id="3" name="object 3"/>
          <p:cNvSpPr/>
          <p:nvPr/>
        </p:nvSpPr>
        <p:spPr>
          <a:xfrm>
            <a:off x="2752725" y="2209800"/>
            <a:ext cx="3333750" cy="252349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2270" y="415290"/>
            <a:ext cx="8220709" cy="3924300"/>
          </a:xfrm>
          <a:prstGeom prst="rect">
            <a:avLst/>
          </a:prstGeom>
        </p:spPr>
        <p:txBody>
          <a:bodyPr vert="horz" wrap="square" lIns="0" tIns="12700" rIns="0" bIns="0" rtlCol="0">
            <a:spAutoFit/>
          </a:bodyPr>
          <a:lstStyle/>
          <a:p>
            <a:pPr marL="12700">
              <a:lnSpc>
                <a:spcPts val="3835"/>
              </a:lnSpc>
              <a:spcBef>
                <a:spcPts val="100"/>
              </a:spcBef>
            </a:pPr>
            <a:r>
              <a:rPr sz="3200" b="1" u="heavy" spc="-5" dirty="0">
                <a:uFill>
                  <a:solidFill>
                    <a:srgbClr val="000000"/>
                  </a:solidFill>
                </a:uFill>
                <a:latin typeface="Calibri"/>
                <a:cs typeface="Calibri"/>
              </a:rPr>
              <a:t>Fire </a:t>
            </a:r>
            <a:r>
              <a:rPr sz="3200" b="1" u="heavy" dirty="0">
                <a:uFill>
                  <a:solidFill>
                    <a:srgbClr val="000000"/>
                  </a:solidFill>
                </a:uFill>
                <a:latin typeface="Calibri"/>
                <a:cs typeface="Calibri"/>
              </a:rPr>
              <a:t>resistant</a:t>
            </a:r>
            <a:r>
              <a:rPr sz="3200" b="1" u="heavy" spc="-20" dirty="0">
                <a:uFill>
                  <a:solidFill>
                    <a:srgbClr val="000000"/>
                  </a:solidFill>
                </a:uFill>
                <a:latin typeface="Calibri"/>
                <a:cs typeface="Calibri"/>
              </a:rPr>
              <a:t> </a:t>
            </a:r>
            <a:r>
              <a:rPr sz="3200" b="1" u="heavy" spc="-5" dirty="0">
                <a:uFill>
                  <a:solidFill>
                    <a:srgbClr val="000000"/>
                  </a:solidFill>
                </a:uFill>
                <a:latin typeface="Calibri"/>
                <a:cs typeface="Calibri"/>
              </a:rPr>
              <a:t>mortar:</a:t>
            </a:r>
            <a:endParaRPr sz="3200">
              <a:latin typeface="Calibri"/>
              <a:cs typeface="Calibri"/>
            </a:endParaRPr>
          </a:p>
          <a:p>
            <a:pPr marL="12700" marR="5080" algn="just">
              <a:lnSpc>
                <a:spcPts val="3840"/>
              </a:lnSpc>
              <a:spcBef>
                <a:spcPts val="120"/>
              </a:spcBef>
              <a:buSzPct val="96875"/>
              <a:buFont typeface="Arial"/>
              <a:buChar char="•"/>
              <a:tabLst>
                <a:tab pos="156210" algn="l"/>
              </a:tabLst>
            </a:pPr>
            <a:r>
              <a:rPr sz="3200" spc="-5" dirty="0">
                <a:latin typeface="Calibri"/>
                <a:cs typeface="Calibri"/>
              </a:rPr>
              <a:t>The paste is prepared by mixing aluminous  cement </a:t>
            </a:r>
            <a:r>
              <a:rPr sz="3200" dirty="0">
                <a:latin typeface="Calibri"/>
                <a:cs typeface="Calibri"/>
              </a:rPr>
              <a:t>and </a:t>
            </a:r>
            <a:r>
              <a:rPr sz="3200" spc="-5" dirty="0">
                <a:latin typeface="Calibri"/>
                <a:cs typeface="Calibri"/>
              </a:rPr>
              <a:t>finely crushed fire bricks in suitable  proportions </a:t>
            </a:r>
            <a:r>
              <a:rPr sz="3200" dirty="0">
                <a:latin typeface="Calibri"/>
                <a:cs typeface="Calibri"/>
              </a:rPr>
              <a:t>in </a:t>
            </a:r>
            <a:r>
              <a:rPr sz="3200" spc="-5" dirty="0">
                <a:latin typeface="Calibri"/>
                <a:cs typeface="Calibri"/>
              </a:rPr>
              <a:t>addition to</a:t>
            </a:r>
            <a:r>
              <a:rPr sz="3200" spc="-50" dirty="0">
                <a:latin typeface="Calibri"/>
                <a:cs typeface="Calibri"/>
              </a:rPr>
              <a:t> </a:t>
            </a:r>
            <a:r>
              <a:rPr sz="3200" spc="-5" dirty="0">
                <a:latin typeface="Calibri"/>
                <a:cs typeface="Calibri"/>
              </a:rPr>
              <a:t>water.</a:t>
            </a:r>
            <a:endParaRPr sz="3200">
              <a:latin typeface="Calibri"/>
              <a:cs typeface="Calibri"/>
            </a:endParaRPr>
          </a:p>
          <a:p>
            <a:pPr marL="12700" marR="7620" algn="just">
              <a:lnSpc>
                <a:spcPts val="3840"/>
              </a:lnSpc>
              <a:buSzPct val="96875"/>
              <a:buFont typeface="Arial"/>
              <a:buChar char="•"/>
              <a:tabLst>
                <a:tab pos="156210" algn="l"/>
              </a:tabLst>
            </a:pPr>
            <a:r>
              <a:rPr sz="3200" spc="-5" dirty="0">
                <a:latin typeface="Calibri"/>
                <a:cs typeface="Calibri"/>
              </a:rPr>
              <a:t>The usual proportion </a:t>
            </a:r>
            <a:r>
              <a:rPr sz="3200" dirty="0">
                <a:latin typeface="Calibri"/>
                <a:cs typeface="Calibri"/>
              </a:rPr>
              <a:t>are 1 </a:t>
            </a:r>
            <a:r>
              <a:rPr sz="3200" spc="-5" dirty="0">
                <a:latin typeface="Calibri"/>
                <a:cs typeface="Calibri"/>
              </a:rPr>
              <a:t>part aluminous  cement to </a:t>
            </a:r>
            <a:r>
              <a:rPr sz="3200" dirty="0">
                <a:latin typeface="Calibri"/>
                <a:cs typeface="Calibri"/>
              </a:rPr>
              <a:t>2 </a:t>
            </a:r>
            <a:r>
              <a:rPr sz="3200" spc="-5" dirty="0">
                <a:latin typeface="Calibri"/>
                <a:cs typeface="Calibri"/>
              </a:rPr>
              <a:t>parts of finely crushed fire</a:t>
            </a:r>
            <a:r>
              <a:rPr sz="3200" spc="-75" dirty="0">
                <a:latin typeface="Calibri"/>
                <a:cs typeface="Calibri"/>
              </a:rPr>
              <a:t> </a:t>
            </a:r>
            <a:r>
              <a:rPr sz="3200" spc="-5" dirty="0">
                <a:latin typeface="Calibri"/>
                <a:cs typeface="Calibri"/>
              </a:rPr>
              <a:t>bricks.</a:t>
            </a:r>
            <a:endParaRPr sz="3200">
              <a:latin typeface="Calibri"/>
              <a:cs typeface="Calibri"/>
            </a:endParaRPr>
          </a:p>
          <a:p>
            <a:pPr marL="155575" indent="-143510" algn="just">
              <a:lnSpc>
                <a:spcPts val="3700"/>
              </a:lnSpc>
              <a:buSzPct val="96875"/>
              <a:buFont typeface="Arial"/>
              <a:buChar char="•"/>
              <a:tabLst>
                <a:tab pos="156210" algn="l"/>
              </a:tabLst>
            </a:pPr>
            <a:r>
              <a:rPr sz="3200" spc="-5" dirty="0">
                <a:latin typeface="Calibri"/>
                <a:cs typeface="Calibri"/>
              </a:rPr>
              <a:t>These</a:t>
            </a:r>
            <a:r>
              <a:rPr sz="3200" spc="310" dirty="0">
                <a:latin typeface="Calibri"/>
                <a:cs typeface="Calibri"/>
              </a:rPr>
              <a:t> </a:t>
            </a:r>
            <a:r>
              <a:rPr sz="3200" spc="-5" dirty="0">
                <a:latin typeface="Calibri"/>
                <a:cs typeface="Calibri"/>
              </a:rPr>
              <a:t>are</a:t>
            </a:r>
            <a:r>
              <a:rPr sz="3200" spc="310" dirty="0">
                <a:latin typeface="Calibri"/>
                <a:cs typeface="Calibri"/>
              </a:rPr>
              <a:t> </a:t>
            </a:r>
            <a:r>
              <a:rPr sz="3200" spc="-5" dirty="0">
                <a:latin typeface="Calibri"/>
                <a:cs typeface="Calibri"/>
              </a:rPr>
              <a:t>generally</a:t>
            </a:r>
            <a:r>
              <a:rPr sz="3200" spc="305" dirty="0">
                <a:latin typeface="Calibri"/>
                <a:cs typeface="Calibri"/>
              </a:rPr>
              <a:t> </a:t>
            </a:r>
            <a:r>
              <a:rPr sz="3200" spc="-5" dirty="0">
                <a:latin typeface="Calibri"/>
                <a:cs typeface="Calibri"/>
              </a:rPr>
              <a:t>used</a:t>
            </a:r>
            <a:r>
              <a:rPr sz="3200" spc="305" dirty="0">
                <a:latin typeface="Calibri"/>
                <a:cs typeface="Calibri"/>
              </a:rPr>
              <a:t> </a:t>
            </a:r>
            <a:r>
              <a:rPr sz="3200" spc="-5" dirty="0">
                <a:latin typeface="Calibri"/>
                <a:cs typeface="Calibri"/>
              </a:rPr>
              <a:t>for</a:t>
            </a:r>
            <a:r>
              <a:rPr sz="3200" spc="300" dirty="0">
                <a:latin typeface="Calibri"/>
                <a:cs typeface="Calibri"/>
              </a:rPr>
              <a:t> </a:t>
            </a:r>
            <a:r>
              <a:rPr sz="3200" spc="-5" dirty="0">
                <a:latin typeface="Calibri"/>
                <a:cs typeface="Calibri"/>
              </a:rPr>
              <a:t>lining</a:t>
            </a:r>
            <a:r>
              <a:rPr sz="3200" spc="300" dirty="0">
                <a:latin typeface="Calibri"/>
                <a:cs typeface="Calibri"/>
              </a:rPr>
              <a:t> </a:t>
            </a:r>
            <a:r>
              <a:rPr sz="3200" spc="-5" dirty="0">
                <a:latin typeface="Calibri"/>
                <a:cs typeface="Calibri"/>
              </a:rPr>
              <a:t>furnaces,</a:t>
            </a:r>
            <a:endParaRPr sz="3200">
              <a:latin typeface="Calibri"/>
              <a:cs typeface="Calibri"/>
            </a:endParaRPr>
          </a:p>
          <a:p>
            <a:pPr marL="12700">
              <a:lnSpc>
                <a:spcPct val="100000"/>
              </a:lnSpc>
            </a:pPr>
            <a:r>
              <a:rPr sz="3200" spc="-5" dirty="0">
                <a:latin typeface="Calibri"/>
                <a:cs typeface="Calibri"/>
              </a:rPr>
              <a:t>ovens and fire places with fire</a:t>
            </a:r>
            <a:r>
              <a:rPr sz="3200" spc="-40" dirty="0">
                <a:latin typeface="Calibri"/>
                <a:cs typeface="Calibri"/>
              </a:rPr>
              <a:t> </a:t>
            </a:r>
            <a:r>
              <a:rPr sz="3200" spc="-5" dirty="0">
                <a:latin typeface="Calibri"/>
                <a:cs typeface="Calibri"/>
              </a:rPr>
              <a:t>bricks.</a:t>
            </a:r>
            <a:endParaRPr sz="3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2270" y="415290"/>
            <a:ext cx="8220075" cy="4899660"/>
          </a:xfrm>
          <a:prstGeom prst="rect">
            <a:avLst/>
          </a:prstGeom>
        </p:spPr>
        <p:txBody>
          <a:bodyPr vert="horz" wrap="square" lIns="0" tIns="12700" rIns="0" bIns="0" rtlCol="0">
            <a:spAutoFit/>
          </a:bodyPr>
          <a:lstStyle/>
          <a:p>
            <a:pPr marL="12700">
              <a:lnSpc>
                <a:spcPts val="3835"/>
              </a:lnSpc>
              <a:spcBef>
                <a:spcPts val="100"/>
              </a:spcBef>
            </a:pPr>
            <a:r>
              <a:rPr sz="3200" b="1" u="heavy" spc="-5" dirty="0">
                <a:uFill>
                  <a:solidFill>
                    <a:srgbClr val="000000"/>
                  </a:solidFill>
                </a:uFill>
                <a:latin typeface="Calibri"/>
                <a:cs typeface="Calibri"/>
              </a:rPr>
              <a:t>Mud</a:t>
            </a:r>
            <a:r>
              <a:rPr sz="3200" b="1" u="heavy" spc="-20" dirty="0">
                <a:uFill>
                  <a:solidFill>
                    <a:srgbClr val="000000"/>
                  </a:solidFill>
                </a:uFill>
                <a:latin typeface="Calibri"/>
                <a:cs typeface="Calibri"/>
              </a:rPr>
              <a:t> </a:t>
            </a:r>
            <a:r>
              <a:rPr sz="3200" b="1" u="heavy" spc="-5" dirty="0">
                <a:uFill>
                  <a:solidFill>
                    <a:srgbClr val="000000"/>
                  </a:solidFill>
                </a:uFill>
                <a:latin typeface="Calibri"/>
                <a:cs typeface="Calibri"/>
              </a:rPr>
              <a:t>mortar:</a:t>
            </a:r>
            <a:endParaRPr sz="3200">
              <a:latin typeface="Calibri"/>
              <a:cs typeface="Calibri"/>
            </a:endParaRPr>
          </a:p>
          <a:p>
            <a:pPr marL="12700" marR="7620" algn="just">
              <a:lnSpc>
                <a:spcPts val="3840"/>
              </a:lnSpc>
              <a:spcBef>
                <a:spcPts val="120"/>
              </a:spcBef>
              <a:buSzPct val="96875"/>
              <a:buFont typeface="Arial"/>
              <a:buChar char="•"/>
              <a:tabLst>
                <a:tab pos="156210" algn="l"/>
              </a:tabLst>
            </a:pPr>
            <a:r>
              <a:rPr sz="3200" spc="-5" dirty="0">
                <a:latin typeface="Calibri"/>
                <a:cs typeface="Calibri"/>
              </a:rPr>
              <a:t>The paste is prepared by mixing suitable clayey  soil with</a:t>
            </a:r>
            <a:r>
              <a:rPr sz="3200" spc="-20" dirty="0">
                <a:latin typeface="Calibri"/>
                <a:cs typeface="Calibri"/>
              </a:rPr>
              <a:t> </a:t>
            </a:r>
            <a:r>
              <a:rPr sz="3200" spc="-5" dirty="0">
                <a:latin typeface="Calibri"/>
                <a:cs typeface="Calibri"/>
              </a:rPr>
              <a:t>water.</a:t>
            </a:r>
            <a:endParaRPr sz="3200">
              <a:latin typeface="Calibri"/>
              <a:cs typeface="Calibri"/>
            </a:endParaRPr>
          </a:p>
          <a:p>
            <a:pPr marL="12700" marR="5080" algn="just">
              <a:lnSpc>
                <a:spcPts val="3840"/>
              </a:lnSpc>
              <a:buSzPct val="96875"/>
              <a:buFont typeface="Arial"/>
              <a:buChar char="•"/>
              <a:tabLst>
                <a:tab pos="156210" algn="l"/>
              </a:tabLst>
            </a:pPr>
            <a:r>
              <a:rPr sz="3200" spc="-5" dirty="0">
                <a:latin typeface="Calibri"/>
                <a:cs typeface="Calibri"/>
              </a:rPr>
              <a:t>The soil which is used for preparing mud mortar  should be free </a:t>
            </a:r>
            <a:r>
              <a:rPr sz="3200" spc="-10" dirty="0">
                <a:latin typeface="Calibri"/>
                <a:cs typeface="Calibri"/>
              </a:rPr>
              <a:t>from </a:t>
            </a:r>
            <a:r>
              <a:rPr sz="3200" spc="-5" dirty="0">
                <a:latin typeface="Calibri"/>
                <a:cs typeface="Calibri"/>
              </a:rPr>
              <a:t>grass, pebbles</a:t>
            </a:r>
            <a:r>
              <a:rPr sz="3200" spc="-10" dirty="0">
                <a:latin typeface="Calibri"/>
                <a:cs typeface="Calibri"/>
              </a:rPr>
              <a:t> </a:t>
            </a:r>
            <a:r>
              <a:rPr sz="3200" spc="-5" dirty="0">
                <a:latin typeface="Calibri"/>
                <a:cs typeface="Calibri"/>
              </a:rPr>
              <a:t>etc.</a:t>
            </a:r>
            <a:endParaRPr sz="3200">
              <a:latin typeface="Calibri"/>
              <a:cs typeface="Calibri"/>
            </a:endParaRPr>
          </a:p>
          <a:p>
            <a:pPr marL="12700" marR="8890" algn="just">
              <a:lnSpc>
                <a:spcPts val="3829"/>
              </a:lnSpc>
              <a:spcBef>
                <a:spcPts val="10"/>
              </a:spcBef>
              <a:buSzPct val="96875"/>
              <a:buFont typeface="Arial"/>
              <a:buChar char="•"/>
              <a:tabLst>
                <a:tab pos="156210" algn="l"/>
              </a:tabLst>
            </a:pPr>
            <a:r>
              <a:rPr sz="3200" spc="-5" dirty="0">
                <a:latin typeface="Calibri"/>
                <a:cs typeface="Calibri"/>
              </a:rPr>
              <a:t>These are </a:t>
            </a:r>
            <a:r>
              <a:rPr sz="3200" spc="-10" dirty="0">
                <a:latin typeface="Calibri"/>
                <a:cs typeface="Calibri"/>
              </a:rPr>
              <a:t>the </a:t>
            </a:r>
            <a:r>
              <a:rPr sz="3200" spc="-5" dirty="0">
                <a:latin typeface="Calibri"/>
                <a:cs typeface="Calibri"/>
              </a:rPr>
              <a:t>cheapest mortars but weakest in  strength.</a:t>
            </a:r>
            <a:endParaRPr sz="3200">
              <a:latin typeface="Calibri"/>
              <a:cs typeface="Calibri"/>
            </a:endParaRPr>
          </a:p>
          <a:p>
            <a:pPr marL="12700" marR="5715" algn="just">
              <a:lnSpc>
                <a:spcPts val="3840"/>
              </a:lnSpc>
              <a:buSzPct val="96875"/>
              <a:buFont typeface="Arial"/>
              <a:buChar char="•"/>
              <a:tabLst>
                <a:tab pos="156210" algn="l"/>
              </a:tabLst>
            </a:pPr>
            <a:r>
              <a:rPr sz="3200" spc="-5" dirty="0">
                <a:latin typeface="Calibri"/>
                <a:cs typeface="Calibri"/>
              </a:rPr>
              <a:t>These mortars are used for brickwork of  ordinary buildings and for plastering walls in rural  areas.</a:t>
            </a:r>
            <a:endParaRPr sz="32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990600"/>
            <a:ext cx="6248400" cy="5105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9469" y="335279"/>
            <a:ext cx="7531734" cy="6424930"/>
          </a:xfrm>
          <a:prstGeom prst="rect">
            <a:avLst/>
          </a:prstGeom>
        </p:spPr>
        <p:txBody>
          <a:bodyPr vert="horz" wrap="square" lIns="0" tIns="12700" rIns="0" bIns="0" rtlCol="0">
            <a:spAutoFit/>
          </a:bodyPr>
          <a:lstStyle/>
          <a:p>
            <a:pPr marL="12700" algn="just">
              <a:lnSpc>
                <a:spcPct val="100000"/>
              </a:lnSpc>
              <a:spcBef>
                <a:spcPts val="100"/>
              </a:spcBef>
            </a:pPr>
            <a:r>
              <a:rPr sz="2800" b="1" spc="-10" dirty="0">
                <a:latin typeface="Arial"/>
                <a:cs typeface="Arial"/>
              </a:rPr>
              <a:t>Gauged</a:t>
            </a:r>
            <a:r>
              <a:rPr sz="2800" b="1" spc="-15" dirty="0">
                <a:latin typeface="Arial"/>
                <a:cs typeface="Arial"/>
              </a:rPr>
              <a:t> </a:t>
            </a:r>
            <a:r>
              <a:rPr sz="2800" b="1" spc="-5" dirty="0">
                <a:latin typeface="Arial"/>
                <a:cs typeface="Arial"/>
              </a:rPr>
              <a:t>mortar</a:t>
            </a:r>
            <a:endParaRPr sz="2800">
              <a:latin typeface="Arial"/>
              <a:cs typeface="Arial"/>
            </a:endParaRPr>
          </a:p>
          <a:p>
            <a:pPr>
              <a:lnSpc>
                <a:spcPct val="100000"/>
              </a:lnSpc>
              <a:spcBef>
                <a:spcPts val="25"/>
              </a:spcBef>
            </a:pPr>
            <a:endParaRPr sz="2900">
              <a:latin typeface="Times New Roman"/>
              <a:cs typeface="Times New Roman"/>
            </a:endParaRPr>
          </a:p>
          <a:p>
            <a:pPr marL="12700" marR="5080" algn="just">
              <a:lnSpc>
                <a:spcPct val="100000"/>
              </a:lnSpc>
            </a:pPr>
            <a:r>
              <a:rPr sz="2800" dirty="0">
                <a:latin typeface="Arial"/>
                <a:cs typeface="Arial"/>
              </a:rPr>
              <a:t>It </a:t>
            </a:r>
            <a:r>
              <a:rPr sz="2800" spc="-5" dirty="0">
                <a:latin typeface="Arial"/>
                <a:cs typeface="Arial"/>
              </a:rPr>
              <a:t>is </a:t>
            </a:r>
            <a:r>
              <a:rPr sz="2800" dirty="0">
                <a:latin typeface="Arial"/>
                <a:cs typeface="Arial"/>
              </a:rPr>
              <a:t>a </a:t>
            </a:r>
            <a:r>
              <a:rPr sz="2800" spc="-5" dirty="0">
                <a:latin typeface="Arial"/>
                <a:cs typeface="Arial"/>
              </a:rPr>
              <a:t>mixture of </a:t>
            </a:r>
            <a:r>
              <a:rPr sz="2800" dirty="0">
                <a:latin typeface="Arial"/>
                <a:cs typeface="Arial"/>
              </a:rPr>
              <a:t>cement, lime (lime </a:t>
            </a:r>
            <a:r>
              <a:rPr sz="2800" spc="-5" dirty="0">
                <a:latin typeface="Arial"/>
                <a:cs typeface="Arial"/>
              </a:rPr>
              <a:t>putty or  hydrated </a:t>
            </a:r>
            <a:r>
              <a:rPr sz="2800" dirty="0">
                <a:latin typeface="Arial"/>
                <a:cs typeface="Arial"/>
              </a:rPr>
              <a:t>lime), sand </a:t>
            </a:r>
            <a:r>
              <a:rPr sz="2800" spc="-5" dirty="0">
                <a:latin typeface="Arial"/>
                <a:cs typeface="Arial"/>
              </a:rPr>
              <a:t>and water. The process of  adding </a:t>
            </a:r>
            <a:r>
              <a:rPr sz="2800" dirty="0">
                <a:latin typeface="Arial"/>
                <a:cs typeface="Arial"/>
              </a:rPr>
              <a:t>cement to lime mortar to improve</a:t>
            </a:r>
            <a:r>
              <a:rPr sz="2800" spc="580" dirty="0">
                <a:latin typeface="Arial"/>
                <a:cs typeface="Arial"/>
              </a:rPr>
              <a:t> </a:t>
            </a:r>
            <a:r>
              <a:rPr sz="2800" spc="-5" dirty="0">
                <a:latin typeface="Arial"/>
                <a:cs typeface="Arial"/>
              </a:rPr>
              <a:t>its  quality </a:t>
            </a:r>
            <a:r>
              <a:rPr sz="2800" dirty="0">
                <a:latin typeface="Arial"/>
                <a:cs typeface="Arial"/>
              </a:rPr>
              <a:t>is termed </a:t>
            </a:r>
            <a:r>
              <a:rPr sz="2800" spc="-5" dirty="0">
                <a:latin typeface="Arial"/>
                <a:cs typeface="Arial"/>
              </a:rPr>
              <a:t>as gauging and mortar thus  prepared is known as gauged </a:t>
            </a:r>
            <a:r>
              <a:rPr sz="2800" dirty="0">
                <a:latin typeface="Arial"/>
                <a:cs typeface="Arial"/>
              </a:rPr>
              <a:t>mortar. </a:t>
            </a:r>
            <a:r>
              <a:rPr sz="2800" spc="-10" dirty="0">
                <a:latin typeface="Arial"/>
                <a:cs typeface="Arial"/>
              </a:rPr>
              <a:t>The  </a:t>
            </a:r>
            <a:r>
              <a:rPr sz="2800" spc="-5" dirty="0">
                <a:latin typeface="Arial"/>
                <a:cs typeface="Arial"/>
              </a:rPr>
              <a:t>preparation </a:t>
            </a:r>
            <a:r>
              <a:rPr sz="2800" spc="5" dirty="0">
                <a:latin typeface="Arial"/>
                <a:cs typeface="Arial"/>
              </a:rPr>
              <a:t>of </a:t>
            </a:r>
            <a:r>
              <a:rPr sz="2800" dirty="0">
                <a:latin typeface="Arial"/>
                <a:cs typeface="Arial"/>
              </a:rPr>
              <a:t>cement to lime mortar </a:t>
            </a:r>
            <a:r>
              <a:rPr sz="2800" spc="-5" dirty="0">
                <a:latin typeface="Arial"/>
                <a:cs typeface="Arial"/>
              </a:rPr>
              <a:t>by </a:t>
            </a:r>
            <a:r>
              <a:rPr sz="2800" dirty="0">
                <a:latin typeface="Arial"/>
                <a:cs typeface="Arial"/>
              </a:rPr>
              <a:t>volume  </a:t>
            </a:r>
            <a:r>
              <a:rPr sz="2800" spc="-5" dirty="0">
                <a:latin typeface="Arial"/>
                <a:cs typeface="Arial"/>
              </a:rPr>
              <a:t>is about 1:6 </a:t>
            </a:r>
            <a:r>
              <a:rPr sz="2800" dirty="0">
                <a:latin typeface="Arial"/>
                <a:cs typeface="Arial"/>
              </a:rPr>
              <a:t>to </a:t>
            </a:r>
            <a:r>
              <a:rPr sz="2800" spc="-5" dirty="0">
                <a:latin typeface="Arial"/>
                <a:cs typeface="Arial"/>
              </a:rPr>
              <a:t>1:9. This type of </a:t>
            </a:r>
            <a:r>
              <a:rPr sz="2800" dirty="0">
                <a:latin typeface="Arial"/>
                <a:cs typeface="Arial"/>
              </a:rPr>
              <a:t>mortar  </a:t>
            </a:r>
            <a:r>
              <a:rPr sz="2800" spc="-5" dirty="0">
                <a:latin typeface="Arial"/>
                <a:cs typeface="Arial"/>
              </a:rPr>
              <a:t>combination (i.e. </a:t>
            </a:r>
            <a:r>
              <a:rPr sz="2800" dirty="0">
                <a:latin typeface="Arial"/>
                <a:cs typeface="Arial"/>
              </a:rPr>
              <a:t>lime and cement) </a:t>
            </a:r>
            <a:r>
              <a:rPr sz="2800" spc="-5" dirty="0">
                <a:latin typeface="Arial"/>
                <a:cs typeface="Arial"/>
              </a:rPr>
              <a:t>is strong,  dense and economical. </a:t>
            </a:r>
            <a:r>
              <a:rPr sz="2800" dirty="0">
                <a:latin typeface="Arial"/>
                <a:cs typeface="Arial"/>
              </a:rPr>
              <a:t>Lime mortar </a:t>
            </a:r>
            <a:r>
              <a:rPr sz="2800" spc="-5" dirty="0">
                <a:latin typeface="Arial"/>
                <a:cs typeface="Arial"/>
              </a:rPr>
              <a:t>has high  plasticity and </a:t>
            </a:r>
            <a:r>
              <a:rPr sz="2800" dirty="0">
                <a:latin typeface="Arial"/>
                <a:cs typeface="Arial"/>
              </a:rPr>
              <a:t>cement </a:t>
            </a:r>
            <a:r>
              <a:rPr sz="2800" spc="-5" dirty="0">
                <a:latin typeface="Arial"/>
                <a:cs typeface="Arial"/>
              </a:rPr>
              <a:t>has high strength</a:t>
            </a:r>
            <a:r>
              <a:rPr sz="2800" spc="535" dirty="0">
                <a:latin typeface="Arial"/>
                <a:cs typeface="Arial"/>
              </a:rPr>
              <a:t> </a:t>
            </a:r>
            <a:r>
              <a:rPr sz="2800" spc="-5" dirty="0">
                <a:latin typeface="Arial"/>
                <a:cs typeface="Arial"/>
              </a:rPr>
              <a:t>than  </a:t>
            </a:r>
            <a:r>
              <a:rPr sz="2800" dirty="0">
                <a:latin typeface="Arial"/>
                <a:cs typeface="Arial"/>
              </a:rPr>
              <a:t>lime so, </a:t>
            </a:r>
            <a:r>
              <a:rPr sz="2800" spc="-10" dirty="0">
                <a:latin typeface="Arial"/>
                <a:cs typeface="Arial"/>
              </a:rPr>
              <a:t>whenever </a:t>
            </a:r>
            <a:r>
              <a:rPr sz="2800" spc="-15" dirty="0">
                <a:latin typeface="Arial"/>
                <a:cs typeface="Arial"/>
              </a:rPr>
              <a:t>we </a:t>
            </a:r>
            <a:r>
              <a:rPr sz="2800" spc="-5" dirty="0">
                <a:latin typeface="Arial"/>
                <a:cs typeface="Arial"/>
              </a:rPr>
              <a:t>mixed these both </a:t>
            </a:r>
            <a:r>
              <a:rPr sz="2800" dirty="0">
                <a:latin typeface="Arial"/>
                <a:cs typeface="Arial"/>
              </a:rPr>
              <a:t>in  some </a:t>
            </a:r>
            <a:r>
              <a:rPr sz="2800" spc="-5" dirty="0">
                <a:latin typeface="Arial"/>
                <a:cs typeface="Arial"/>
              </a:rPr>
              <a:t>proportions then the resultant </a:t>
            </a:r>
            <a:r>
              <a:rPr sz="2800" spc="-10" dirty="0">
                <a:latin typeface="Arial"/>
                <a:cs typeface="Arial"/>
              </a:rPr>
              <a:t>will</a:t>
            </a:r>
            <a:r>
              <a:rPr sz="2800" spc="620" dirty="0">
                <a:latin typeface="Arial"/>
                <a:cs typeface="Arial"/>
              </a:rPr>
              <a:t> </a:t>
            </a:r>
            <a:r>
              <a:rPr sz="2800" spc="-5" dirty="0">
                <a:latin typeface="Arial"/>
                <a:cs typeface="Arial"/>
              </a:rPr>
              <a:t>give  </a:t>
            </a:r>
            <a:r>
              <a:rPr sz="2800" spc="-10" dirty="0">
                <a:latin typeface="Arial"/>
                <a:cs typeface="Arial"/>
              </a:rPr>
              <a:t>two </a:t>
            </a:r>
            <a:r>
              <a:rPr sz="2800" spc="-5" dirty="0">
                <a:latin typeface="Arial"/>
                <a:cs typeface="Arial"/>
              </a:rPr>
              <a:t>properties </a:t>
            </a:r>
            <a:r>
              <a:rPr sz="2800" dirty="0">
                <a:latin typeface="Arial"/>
                <a:cs typeface="Arial"/>
              </a:rPr>
              <a:t>in </a:t>
            </a:r>
            <a:r>
              <a:rPr sz="2800" spc="-5" dirty="0">
                <a:latin typeface="Arial"/>
                <a:cs typeface="Arial"/>
              </a:rPr>
              <a:t>economical</a:t>
            </a:r>
            <a:r>
              <a:rPr sz="2800" dirty="0">
                <a:latin typeface="Arial"/>
                <a:cs typeface="Arial"/>
              </a:rPr>
              <a:t> </a:t>
            </a:r>
            <a:r>
              <a:rPr sz="2800" spc="-15" dirty="0">
                <a:latin typeface="Arial"/>
                <a:cs typeface="Arial"/>
              </a:rPr>
              <a:t>way.</a:t>
            </a:r>
            <a:endParaRPr sz="2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3269" y="415290"/>
            <a:ext cx="7520305" cy="3437890"/>
          </a:xfrm>
          <a:prstGeom prst="rect">
            <a:avLst/>
          </a:prstGeom>
        </p:spPr>
        <p:txBody>
          <a:bodyPr vert="horz" wrap="square" lIns="0" tIns="12700" rIns="0" bIns="0" rtlCol="0">
            <a:spAutoFit/>
          </a:bodyPr>
          <a:lstStyle/>
          <a:p>
            <a:pPr marL="12700">
              <a:lnSpc>
                <a:spcPts val="3354"/>
              </a:lnSpc>
              <a:spcBef>
                <a:spcPts val="100"/>
              </a:spcBef>
            </a:pPr>
            <a:r>
              <a:rPr sz="2800" b="1" spc="-10" dirty="0">
                <a:latin typeface="Arial"/>
                <a:cs typeface="Arial"/>
              </a:rPr>
              <a:t>Surkhi</a:t>
            </a:r>
            <a:r>
              <a:rPr sz="2800" b="1" spc="-5" dirty="0">
                <a:latin typeface="Arial"/>
                <a:cs typeface="Arial"/>
              </a:rPr>
              <a:t> Mortar</a:t>
            </a:r>
            <a:endParaRPr sz="2800">
              <a:latin typeface="Arial"/>
              <a:cs typeface="Arial"/>
            </a:endParaRPr>
          </a:p>
          <a:p>
            <a:pPr marL="12700" marR="5080">
              <a:lnSpc>
                <a:spcPts val="3360"/>
              </a:lnSpc>
              <a:spcBef>
                <a:spcPts val="105"/>
              </a:spcBef>
            </a:pPr>
            <a:r>
              <a:rPr sz="2800" spc="-5" dirty="0">
                <a:latin typeface="Arial"/>
                <a:cs typeface="Arial"/>
              </a:rPr>
              <a:t>Surkhi </a:t>
            </a:r>
            <a:r>
              <a:rPr sz="2800" dirty="0">
                <a:latin typeface="Arial"/>
                <a:cs typeface="Arial"/>
              </a:rPr>
              <a:t>mortar consists lime, surkhi </a:t>
            </a:r>
            <a:r>
              <a:rPr sz="2800" spc="-5" dirty="0">
                <a:latin typeface="Arial"/>
                <a:cs typeface="Arial"/>
              </a:rPr>
              <a:t>and water.  Surkhi </a:t>
            </a:r>
            <a:r>
              <a:rPr sz="2800" dirty="0">
                <a:latin typeface="Arial"/>
                <a:cs typeface="Arial"/>
              </a:rPr>
              <a:t>is </a:t>
            </a:r>
            <a:r>
              <a:rPr sz="2800" spc="-5" dirty="0">
                <a:latin typeface="Arial"/>
                <a:cs typeface="Arial"/>
              </a:rPr>
              <a:t>used as adulterant or </a:t>
            </a:r>
            <a:r>
              <a:rPr sz="2800" dirty="0">
                <a:latin typeface="Arial"/>
                <a:cs typeface="Arial"/>
              </a:rPr>
              <a:t>fine </a:t>
            </a:r>
            <a:r>
              <a:rPr sz="2800" spc="-5" dirty="0">
                <a:latin typeface="Arial"/>
                <a:cs typeface="Arial"/>
              </a:rPr>
              <a:t>aggregate.  </a:t>
            </a:r>
            <a:r>
              <a:rPr sz="2800" dirty="0">
                <a:latin typeface="Arial"/>
                <a:cs typeface="Arial"/>
              </a:rPr>
              <a:t>Sometimes </a:t>
            </a:r>
            <a:r>
              <a:rPr sz="2800" spc="-5" dirty="0">
                <a:latin typeface="Arial"/>
                <a:cs typeface="Arial"/>
              </a:rPr>
              <a:t>half amount of </a:t>
            </a:r>
            <a:r>
              <a:rPr sz="2800" dirty="0">
                <a:latin typeface="Arial"/>
                <a:cs typeface="Arial"/>
              </a:rPr>
              <a:t>sand </a:t>
            </a:r>
            <a:r>
              <a:rPr sz="2800" spc="-5" dirty="0">
                <a:latin typeface="Arial"/>
                <a:cs typeface="Arial"/>
              </a:rPr>
              <a:t>and half  amount of </a:t>
            </a:r>
            <a:r>
              <a:rPr sz="2800" dirty="0">
                <a:latin typeface="Arial"/>
                <a:cs typeface="Arial"/>
              </a:rPr>
              <a:t>surkhi </a:t>
            </a:r>
            <a:r>
              <a:rPr sz="2800" spc="-5" dirty="0">
                <a:latin typeface="Arial"/>
                <a:cs typeface="Arial"/>
              </a:rPr>
              <a:t>also used. Surkhi </a:t>
            </a:r>
            <a:r>
              <a:rPr sz="2800" dirty="0">
                <a:latin typeface="Arial"/>
                <a:cs typeface="Arial"/>
              </a:rPr>
              <a:t>is </a:t>
            </a:r>
            <a:r>
              <a:rPr sz="2800" spc="-5" dirty="0">
                <a:latin typeface="Arial"/>
                <a:cs typeface="Arial"/>
              </a:rPr>
              <a:t>finely  </a:t>
            </a:r>
            <a:r>
              <a:rPr sz="2800" spc="-10" dirty="0">
                <a:latin typeface="Arial"/>
                <a:cs typeface="Arial"/>
              </a:rPr>
              <a:t>powdered </a:t>
            </a:r>
            <a:r>
              <a:rPr sz="2800" spc="-5" dirty="0">
                <a:latin typeface="Arial"/>
                <a:cs typeface="Arial"/>
              </a:rPr>
              <a:t>burnt clay </a:t>
            </a:r>
            <a:r>
              <a:rPr sz="2800" spc="-10" dirty="0">
                <a:latin typeface="Arial"/>
                <a:cs typeface="Arial"/>
              </a:rPr>
              <a:t>which </a:t>
            </a:r>
            <a:r>
              <a:rPr sz="2800" spc="-5" dirty="0">
                <a:latin typeface="Arial"/>
                <a:cs typeface="Arial"/>
              </a:rPr>
              <a:t>is free </a:t>
            </a:r>
            <a:r>
              <a:rPr sz="2800" dirty="0">
                <a:latin typeface="Arial"/>
                <a:cs typeface="Arial"/>
              </a:rPr>
              <a:t>from </a:t>
            </a:r>
            <a:r>
              <a:rPr sz="2800" spc="-5" dirty="0">
                <a:latin typeface="Arial"/>
                <a:cs typeface="Arial"/>
              </a:rPr>
              <a:t>any  admixtures, </a:t>
            </a:r>
            <a:r>
              <a:rPr sz="2800" dirty="0">
                <a:latin typeface="Arial"/>
                <a:cs typeface="Arial"/>
              </a:rPr>
              <a:t>impurities. It </a:t>
            </a:r>
            <a:r>
              <a:rPr sz="2800" spc="-10" dirty="0">
                <a:latin typeface="Arial"/>
                <a:cs typeface="Arial"/>
              </a:rPr>
              <a:t>will </a:t>
            </a:r>
            <a:r>
              <a:rPr sz="2800" dirty="0">
                <a:latin typeface="Arial"/>
                <a:cs typeface="Arial"/>
              </a:rPr>
              <a:t>give more </a:t>
            </a:r>
            <a:r>
              <a:rPr sz="2800" spc="-5" dirty="0">
                <a:latin typeface="Arial"/>
                <a:cs typeface="Arial"/>
              </a:rPr>
              <a:t>strength  than </a:t>
            </a:r>
            <a:r>
              <a:rPr sz="2800" dirty="0">
                <a:latin typeface="Arial"/>
                <a:cs typeface="Arial"/>
              </a:rPr>
              <a:t>sand </a:t>
            </a:r>
            <a:r>
              <a:rPr sz="2800" spc="-5" dirty="0">
                <a:latin typeface="Arial"/>
                <a:cs typeface="Arial"/>
              </a:rPr>
              <a:t>and cheaply available in the</a:t>
            </a:r>
            <a:r>
              <a:rPr sz="2800" spc="-25" dirty="0">
                <a:latin typeface="Arial"/>
                <a:cs typeface="Arial"/>
              </a:rPr>
              <a:t> </a:t>
            </a:r>
            <a:r>
              <a:rPr sz="2800" dirty="0">
                <a:latin typeface="Arial"/>
                <a:cs typeface="Arial"/>
              </a:rPr>
              <a:t>market.</a:t>
            </a:r>
            <a:endParaRPr sz="28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762000"/>
            <a:ext cx="6626859" cy="52349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90800" y="4038600"/>
            <a:ext cx="4038600" cy="2209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14400" y="720090"/>
            <a:ext cx="7442834" cy="3011170"/>
          </a:xfrm>
          <a:prstGeom prst="rect">
            <a:avLst/>
          </a:prstGeom>
        </p:spPr>
        <p:txBody>
          <a:bodyPr vert="horz" wrap="square" lIns="0" tIns="12700" rIns="0" bIns="0" rtlCol="0">
            <a:spAutoFit/>
          </a:bodyPr>
          <a:lstStyle/>
          <a:p>
            <a:pPr marL="12700">
              <a:lnSpc>
                <a:spcPct val="100000"/>
              </a:lnSpc>
              <a:spcBef>
                <a:spcPts val="100"/>
              </a:spcBef>
            </a:pPr>
            <a:r>
              <a:rPr sz="2800" b="1" spc="-15" dirty="0">
                <a:latin typeface="Arial"/>
                <a:cs typeface="Arial"/>
              </a:rPr>
              <a:t>Gypsum </a:t>
            </a:r>
            <a:r>
              <a:rPr sz="2800" b="1" spc="-5" dirty="0">
                <a:latin typeface="Arial"/>
                <a:cs typeface="Arial"/>
              </a:rPr>
              <a:t>Mortar</a:t>
            </a:r>
            <a:endParaRPr sz="2800">
              <a:latin typeface="Arial"/>
              <a:cs typeface="Arial"/>
            </a:endParaRPr>
          </a:p>
          <a:p>
            <a:pPr marL="12700" marR="5080">
              <a:lnSpc>
                <a:spcPct val="99900"/>
              </a:lnSpc>
            </a:pPr>
            <a:r>
              <a:rPr sz="2800" spc="-5" dirty="0">
                <a:latin typeface="Arial"/>
                <a:cs typeface="Arial"/>
              </a:rPr>
              <a:t>Gypsum </a:t>
            </a:r>
            <a:r>
              <a:rPr sz="2800" dirty="0">
                <a:latin typeface="Arial"/>
                <a:cs typeface="Arial"/>
              </a:rPr>
              <a:t>mortar consists </a:t>
            </a:r>
            <a:r>
              <a:rPr sz="2800" spc="-5" dirty="0">
                <a:latin typeface="Arial"/>
                <a:cs typeface="Arial"/>
              </a:rPr>
              <a:t>of plaster and </a:t>
            </a:r>
            <a:r>
              <a:rPr sz="2800" dirty="0">
                <a:latin typeface="Arial"/>
                <a:cs typeface="Arial"/>
              </a:rPr>
              <a:t>soft  </a:t>
            </a:r>
            <a:r>
              <a:rPr sz="2800" spc="-5" dirty="0">
                <a:latin typeface="Arial"/>
                <a:cs typeface="Arial"/>
              </a:rPr>
              <a:t>sand as binding material and fine aggregate. </a:t>
            </a:r>
            <a:r>
              <a:rPr sz="2800" dirty="0">
                <a:latin typeface="Arial"/>
                <a:cs typeface="Arial"/>
              </a:rPr>
              <a:t>In  the </a:t>
            </a:r>
            <a:r>
              <a:rPr sz="2800" spc="-5" dirty="0">
                <a:latin typeface="Arial"/>
                <a:cs typeface="Arial"/>
              </a:rPr>
              <a:t>Egyptian ancient structures called as  pyramids, gypsum </a:t>
            </a:r>
            <a:r>
              <a:rPr sz="2800" dirty="0">
                <a:latin typeface="Arial"/>
                <a:cs typeface="Arial"/>
              </a:rPr>
              <a:t>mortar is </a:t>
            </a:r>
            <a:r>
              <a:rPr sz="2800" spc="-5" dirty="0">
                <a:latin typeface="Arial"/>
                <a:cs typeface="Arial"/>
              </a:rPr>
              <a:t>used. Gypsum  </a:t>
            </a:r>
            <a:r>
              <a:rPr sz="2800" dirty="0">
                <a:latin typeface="Arial"/>
                <a:cs typeface="Arial"/>
              </a:rPr>
              <a:t>mortar </a:t>
            </a:r>
            <a:r>
              <a:rPr sz="2800" spc="-10" dirty="0">
                <a:latin typeface="Arial"/>
                <a:cs typeface="Arial"/>
              </a:rPr>
              <a:t>will </a:t>
            </a:r>
            <a:r>
              <a:rPr sz="2800" spc="-5" dirty="0">
                <a:latin typeface="Arial"/>
                <a:cs typeface="Arial"/>
              </a:rPr>
              <a:t>have low durability in </a:t>
            </a:r>
            <a:r>
              <a:rPr sz="2800" dirty="0">
                <a:latin typeface="Arial"/>
                <a:cs typeface="Arial"/>
              </a:rPr>
              <a:t>damp  </a:t>
            </a:r>
            <a:r>
              <a:rPr sz="2800" spc="-5" dirty="0">
                <a:latin typeface="Arial"/>
                <a:cs typeface="Arial"/>
              </a:rPr>
              <a:t>conditions.</a:t>
            </a:r>
            <a:endParaRPr sz="2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6870" y="339090"/>
            <a:ext cx="8194040" cy="5786120"/>
          </a:xfrm>
          <a:prstGeom prst="rect">
            <a:avLst/>
          </a:prstGeom>
        </p:spPr>
        <p:txBody>
          <a:bodyPr vert="horz" wrap="square" lIns="0" tIns="12700" rIns="0" bIns="0" rtlCol="0">
            <a:spAutoFit/>
          </a:bodyPr>
          <a:lstStyle/>
          <a:p>
            <a:pPr marL="38100">
              <a:lnSpc>
                <a:spcPct val="100000"/>
              </a:lnSpc>
              <a:spcBef>
                <a:spcPts val="100"/>
              </a:spcBef>
            </a:pPr>
            <a:r>
              <a:rPr sz="1800" b="1" spc="-10" dirty="0">
                <a:latin typeface="Arial"/>
                <a:cs typeface="Arial"/>
              </a:rPr>
              <a:t>Types </a:t>
            </a:r>
            <a:r>
              <a:rPr sz="1800" b="1" spc="-5" dirty="0">
                <a:latin typeface="Arial"/>
                <a:cs typeface="Arial"/>
              </a:rPr>
              <a:t>of Mortars </a:t>
            </a:r>
            <a:r>
              <a:rPr sz="1800" b="1" spc="-10" dirty="0">
                <a:latin typeface="Arial"/>
                <a:cs typeface="Arial"/>
              </a:rPr>
              <a:t>Based </a:t>
            </a:r>
            <a:r>
              <a:rPr sz="1800" b="1" spc="-5" dirty="0">
                <a:latin typeface="Arial"/>
                <a:cs typeface="Arial"/>
              </a:rPr>
              <a:t>on Bulk</a:t>
            </a:r>
            <a:r>
              <a:rPr sz="1800" b="1" spc="25" dirty="0">
                <a:latin typeface="Arial"/>
                <a:cs typeface="Arial"/>
              </a:rPr>
              <a:t> </a:t>
            </a:r>
            <a:r>
              <a:rPr sz="1800" b="1" spc="-5" dirty="0">
                <a:latin typeface="Arial"/>
                <a:cs typeface="Arial"/>
              </a:rPr>
              <a:t>density</a:t>
            </a:r>
            <a:endParaRPr sz="1800">
              <a:latin typeface="Arial"/>
              <a:cs typeface="Arial"/>
            </a:endParaRPr>
          </a:p>
          <a:p>
            <a:pPr marL="38100" marR="243840">
              <a:lnSpc>
                <a:spcPct val="100000"/>
              </a:lnSpc>
            </a:pPr>
            <a:r>
              <a:rPr sz="1800" spc="-5" dirty="0">
                <a:latin typeface="Arial"/>
                <a:cs typeface="Arial"/>
              </a:rPr>
              <a:t>Based </a:t>
            </a:r>
            <a:r>
              <a:rPr sz="1800" spc="-10" dirty="0">
                <a:latin typeface="Arial"/>
                <a:cs typeface="Arial"/>
              </a:rPr>
              <a:t>on </a:t>
            </a:r>
            <a:r>
              <a:rPr sz="1800" spc="-5" dirty="0">
                <a:latin typeface="Arial"/>
                <a:cs typeface="Arial"/>
              </a:rPr>
              <a:t>the </a:t>
            </a:r>
            <a:r>
              <a:rPr sz="1800" spc="-10" dirty="0">
                <a:latin typeface="Arial"/>
                <a:cs typeface="Arial"/>
              </a:rPr>
              <a:t>bulk </a:t>
            </a:r>
            <a:r>
              <a:rPr sz="1800" spc="-5" dirty="0">
                <a:latin typeface="Arial"/>
                <a:cs typeface="Arial"/>
              </a:rPr>
              <a:t>density of mortar in dry </a:t>
            </a:r>
            <a:r>
              <a:rPr sz="1800" dirty="0">
                <a:latin typeface="Arial"/>
                <a:cs typeface="Arial"/>
              </a:rPr>
              <a:t>state, </a:t>
            </a:r>
            <a:r>
              <a:rPr sz="1800" spc="-5" dirty="0">
                <a:latin typeface="Arial"/>
                <a:cs typeface="Arial"/>
              </a:rPr>
              <a:t>mortars are </a:t>
            </a:r>
            <a:r>
              <a:rPr sz="1800" spc="-10" dirty="0">
                <a:latin typeface="Arial"/>
                <a:cs typeface="Arial"/>
              </a:rPr>
              <a:t>classified into </a:t>
            </a:r>
            <a:r>
              <a:rPr sz="1800" spc="-15" dirty="0">
                <a:latin typeface="Arial"/>
                <a:cs typeface="Arial"/>
              </a:rPr>
              <a:t>two  </a:t>
            </a:r>
            <a:r>
              <a:rPr sz="1800" spc="-10" dirty="0">
                <a:latin typeface="Arial"/>
                <a:cs typeface="Arial"/>
              </a:rPr>
              <a:t>types.</a:t>
            </a:r>
            <a:endParaRPr sz="1800">
              <a:latin typeface="Arial"/>
              <a:cs typeface="Arial"/>
            </a:endParaRPr>
          </a:p>
          <a:p>
            <a:pPr marL="38100" marR="6277610">
              <a:lnSpc>
                <a:spcPct val="100000"/>
              </a:lnSpc>
            </a:pPr>
            <a:r>
              <a:rPr sz="1800" spc="-10" dirty="0">
                <a:latin typeface="Arial"/>
                <a:cs typeface="Arial"/>
              </a:rPr>
              <a:t>Heavy </a:t>
            </a:r>
            <a:r>
              <a:rPr sz="1800" dirty="0">
                <a:latin typeface="Arial"/>
                <a:cs typeface="Arial"/>
              </a:rPr>
              <a:t>mortar  </a:t>
            </a:r>
            <a:r>
              <a:rPr sz="1800" spc="-15" dirty="0">
                <a:latin typeface="Arial"/>
                <a:cs typeface="Arial"/>
              </a:rPr>
              <a:t>Lightweight </a:t>
            </a:r>
            <a:r>
              <a:rPr sz="1800" spc="-5" dirty="0">
                <a:latin typeface="Arial"/>
                <a:cs typeface="Arial"/>
              </a:rPr>
              <a:t>mortar  </a:t>
            </a:r>
            <a:r>
              <a:rPr sz="1800" b="1" spc="-15" dirty="0">
                <a:latin typeface="Arial"/>
                <a:cs typeface="Arial"/>
              </a:rPr>
              <a:t>Heavy</a:t>
            </a:r>
            <a:r>
              <a:rPr sz="1800" b="1" spc="-40" dirty="0">
                <a:latin typeface="Arial"/>
                <a:cs typeface="Arial"/>
              </a:rPr>
              <a:t> </a:t>
            </a:r>
            <a:r>
              <a:rPr sz="1800" b="1" spc="-5" dirty="0">
                <a:latin typeface="Arial"/>
                <a:cs typeface="Arial"/>
              </a:rPr>
              <a:t>mortar</a:t>
            </a:r>
            <a:endParaRPr sz="1800">
              <a:latin typeface="Arial"/>
              <a:cs typeface="Arial"/>
            </a:endParaRPr>
          </a:p>
          <a:p>
            <a:pPr marL="38100" marR="30480">
              <a:lnSpc>
                <a:spcPct val="100000"/>
              </a:lnSpc>
            </a:pPr>
            <a:r>
              <a:rPr sz="1800" spc="-5" dirty="0">
                <a:latin typeface="Arial"/>
                <a:cs typeface="Arial"/>
              </a:rPr>
              <a:t>If the mortar </a:t>
            </a:r>
            <a:r>
              <a:rPr sz="1800" spc="-10" dirty="0">
                <a:latin typeface="Arial"/>
                <a:cs typeface="Arial"/>
              </a:rPr>
              <a:t>having </a:t>
            </a:r>
            <a:r>
              <a:rPr sz="1800" spc="-5" dirty="0">
                <a:latin typeface="Arial"/>
                <a:cs typeface="Arial"/>
              </a:rPr>
              <a:t>bulk density of </a:t>
            </a:r>
            <a:r>
              <a:rPr sz="1800" spc="-10" dirty="0">
                <a:latin typeface="Arial"/>
                <a:cs typeface="Arial"/>
              </a:rPr>
              <a:t>15 </a:t>
            </a:r>
            <a:r>
              <a:rPr sz="1800" dirty="0">
                <a:latin typeface="Arial"/>
                <a:cs typeface="Arial"/>
              </a:rPr>
              <a:t>KN/m</a:t>
            </a:r>
            <a:r>
              <a:rPr sz="1575" baseline="29100" dirty="0">
                <a:latin typeface="Arial"/>
                <a:cs typeface="Arial"/>
              </a:rPr>
              <a:t>3 </a:t>
            </a:r>
            <a:r>
              <a:rPr sz="1800" spc="-5" dirty="0">
                <a:latin typeface="Arial"/>
                <a:cs typeface="Arial"/>
              </a:rPr>
              <a:t>or </a:t>
            </a:r>
            <a:r>
              <a:rPr sz="1800" dirty="0">
                <a:latin typeface="Arial"/>
                <a:cs typeface="Arial"/>
              </a:rPr>
              <a:t>more </a:t>
            </a:r>
            <a:r>
              <a:rPr sz="1800" spc="-5" dirty="0">
                <a:latin typeface="Arial"/>
                <a:cs typeface="Arial"/>
              </a:rPr>
              <a:t>then it is called as </a:t>
            </a:r>
            <a:r>
              <a:rPr sz="1800" spc="-10" dirty="0">
                <a:latin typeface="Arial"/>
                <a:cs typeface="Arial"/>
              </a:rPr>
              <a:t>heavy  </a:t>
            </a:r>
            <a:r>
              <a:rPr sz="1800" spc="-5" dirty="0">
                <a:latin typeface="Arial"/>
                <a:cs typeface="Arial"/>
              </a:rPr>
              <a:t>mortar. Generally </a:t>
            </a:r>
            <a:r>
              <a:rPr sz="1800" spc="-10" dirty="0">
                <a:latin typeface="Arial"/>
                <a:cs typeface="Arial"/>
              </a:rPr>
              <a:t>heavy quartzes </a:t>
            </a:r>
            <a:r>
              <a:rPr sz="1800" spc="-5" dirty="0">
                <a:latin typeface="Arial"/>
                <a:cs typeface="Arial"/>
              </a:rPr>
              <a:t>are used </a:t>
            </a:r>
            <a:r>
              <a:rPr sz="1800" spc="-10" dirty="0">
                <a:latin typeface="Arial"/>
                <a:cs typeface="Arial"/>
              </a:rPr>
              <a:t>as </a:t>
            </a:r>
            <a:r>
              <a:rPr sz="1800" spc="-5" dirty="0">
                <a:latin typeface="Arial"/>
                <a:cs typeface="Arial"/>
              </a:rPr>
              <a:t>adulterants in </a:t>
            </a:r>
            <a:r>
              <a:rPr sz="1800" spc="-10" dirty="0">
                <a:latin typeface="Arial"/>
                <a:cs typeface="Arial"/>
              </a:rPr>
              <a:t>this </a:t>
            </a:r>
            <a:r>
              <a:rPr sz="1800" spc="-15" dirty="0">
                <a:latin typeface="Arial"/>
                <a:cs typeface="Arial"/>
              </a:rPr>
              <a:t>type </a:t>
            </a:r>
            <a:r>
              <a:rPr sz="1800" spc="-10" dirty="0">
                <a:latin typeface="Arial"/>
                <a:cs typeface="Arial"/>
              </a:rPr>
              <a:t>of </a:t>
            </a:r>
            <a:r>
              <a:rPr sz="1800" spc="-5" dirty="0">
                <a:latin typeface="Arial"/>
                <a:cs typeface="Arial"/>
              </a:rPr>
              <a:t>mortars.  </a:t>
            </a:r>
            <a:r>
              <a:rPr sz="1800" b="1" dirty="0">
                <a:latin typeface="Arial"/>
                <a:cs typeface="Arial"/>
              </a:rPr>
              <a:t>Lightweight</a:t>
            </a:r>
            <a:r>
              <a:rPr sz="1800" b="1" spc="-5" dirty="0">
                <a:latin typeface="Arial"/>
                <a:cs typeface="Arial"/>
              </a:rPr>
              <a:t> mortar</a:t>
            </a:r>
            <a:endParaRPr sz="1800">
              <a:latin typeface="Arial"/>
              <a:cs typeface="Arial"/>
            </a:endParaRPr>
          </a:p>
          <a:p>
            <a:pPr marL="38100" marR="201295">
              <a:lnSpc>
                <a:spcPct val="100000"/>
              </a:lnSpc>
            </a:pPr>
            <a:r>
              <a:rPr sz="1800" spc="-5" dirty="0">
                <a:latin typeface="Arial"/>
                <a:cs typeface="Arial"/>
              </a:rPr>
              <a:t>If the mortar </a:t>
            </a:r>
            <a:r>
              <a:rPr sz="1800" spc="-10" dirty="0">
                <a:latin typeface="Arial"/>
                <a:cs typeface="Arial"/>
              </a:rPr>
              <a:t>having </a:t>
            </a:r>
            <a:r>
              <a:rPr sz="1800" spc="-5" dirty="0">
                <a:latin typeface="Arial"/>
                <a:cs typeface="Arial"/>
              </a:rPr>
              <a:t>bulk density of less than 15 KN/m</a:t>
            </a:r>
            <a:r>
              <a:rPr sz="1575" spc="-7" baseline="29100" dirty="0">
                <a:latin typeface="Arial"/>
                <a:cs typeface="Arial"/>
              </a:rPr>
              <a:t>3 </a:t>
            </a:r>
            <a:r>
              <a:rPr sz="1800" spc="-5" dirty="0">
                <a:latin typeface="Arial"/>
                <a:cs typeface="Arial"/>
              </a:rPr>
              <a:t>then it is called </a:t>
            </a:r>
            <a:r>
              <a:rPr sz="1800" spc="-10" dirty="0">
                <a:latin typeface="Arial"/>
                <a:cs typeface="Arial"/>
              </a:rPr>
              <a:t>as light  </a:t>
            </a:r>
            <a:r>
              <a:rPr sz="1800" spc="-5" dirty="0">
                <a:latin typeface="Arial"/>
                <a:cs typeface="Arial"/>
              </a:rPr>
              <a:t>mortar. Generally </a:t>
            </a:r>
            <a:r>
              <a:rPr sz="1800" spc="-10" dirty="0">
                <a:latin typeface="Arial"/>
                <a:cs typeface="Arial"/>
              </a:rPr>
              <a:t>light </a:t>
            </a:r>
            <a:r>
              <a:rPr sz="1800" spc="-5" dirty="0">
                <a:latin typeface="Arial"/>
                <a:cs typeface="Arial"/>
              </a:rPr>
              <a:t>porous sands, soft sands are used as </a:t>
            </a:r>
            <a:r>
              <a:rPr sz="1800" spc="-10" dirty="0">
                <a:latin typeface="Arial"/>
                <a:cs typeface="Arial"/>
              </a:rPr>
              <a:t>adulterants </a:t>
            </a:r>
            <a:r>
              <a:rPr sz="1800" spc="-5" dirty="0">
                <a:latin typeface="Arial"/>
                <a:cs typeface="Arial"/>
              </a:rPr>
              <a:t>in this  </a:t>
            </a:r>
            <a:r>
              <a:rPr sz="1800" spc="-15" dirty="0">
                <a:latin typeface="Arial"/>
                <a:cs typeface="Arial"/>
              </a:rPr>
              <a:t>type </a:t>
            </a:r>
            <a:r>
              <a:rPr sz="1800" spc="-5" dirty="0">
                <a:latin typeface="Arial"/>
                <a:cs typeface="Arial"/>
              </a:rPr>
              <a:t>of</a:t>
            </a:r>
            <a:r>
              <a:rPr sz="1800" spc="10" dirty="0">
                <a:latin typeface="Arial"/>
                <a:cs typeface="Arial"/>
              </a:rPr>
              <a:t> </a:t>
            </a:r>
            <a:r>
              <a:rPr sz="1800" spc="-5" dirty="0">
                <a:latin typeface="Arial"/>
                <a:cs typeface="Arial"/>
              </a:rPr>
              <a:t>mortars</a:t>
            </a:r>
            <a:endParaRPr sz="1800">
              <a:latin typeface="Arial"/>
              <a:cs typeface="Arial"/>
            </a:endParaRPr>
          </a:p>
          <a:p>
            <a:pPr marL="38100">
              <a:lnSpc>
                <a:spcPct val="100000"/>
              </a:lnSpc>
            </a:pPr>
            <a:r>
              <a:rPr sz="1800" b="1" spc="-10" dirty="0">
                <a:latin typeface="Arial"/>
                <a:cs typeface="Arial"/>
              </a:rPr>
              <a:t>Special </a:t>
            </a:r>
            <a:r>
              <a:rPr sz="1800" b="1" spc="-5" dirty="0">
                <a:latin typeface="Arial"/>
                <a:cs typeface="Arial"/>
              </a:rPr>
              <a:t>purpose</a:t>
            </a:r>
            <a:r>
              <a:rPr sz="1800" b="1" spc="5" dirty="0">
                <a:latin typeface="Arial"/>
                <a:cs typeface="Arial"/>
              </a:rPr>
              <a:t> </a:t>
            </a:r>
            <a:r>
              <a:rPr sz="1800" b="1" spc="-5" dirty="0">
                <a:latin typeface="Arial"/>
                <a:cs typeface="Arial"/>
              </a:rPr>
              <a:t>mortars</a:t>
            </a:r>
            <a:endParaRPr sz="1800">
              <a:latin typeface="Arial"/>
              <a:cs typeface="Arial"/>
            </a:endParaRPr>
          </a:p>
          <a:p>
            <a:pPr marL="38100" marR="676910">
              <a:lnSpc>
                <a:spcPct val="100000"/>
              </a:lnSpc>
            </a:pPr>
            <a:r>
              <a:rPr sz="1800" spc="-5" dirty="0">
                <a:latin typeface="Arial"/>
                <a:cs typeface="Arial"/>
              </a:rPr>
              <a:t>Other than the </a:t>
            </a:r>
            <a:r>
              <a:rPr sz="1800" spc="-10" dirty="0">
                <a:latin typeface="Arial"/>
                <a:cs typeface="Arial"/>
              </a:rPr>
              <a:t>above described types </a:t>
            </a:r>
            <a:r>
              <a:rPr sz="1800" spc="-5" dirty="0">
                <a:latin typeface="Arial"/>
                <a:cs typeface="Arial"/>
              </a:rPr>
              <a:t>there are </a:t>
            </a:r>
            <a:r>
              <a:rPr sz="1800" dirty="0">
                <a:latin typeface="Arial"/>
                <a:cs typeface="Arial"/>
              </a:rPr>
              <a:t>some </a:t>
            </a:r>
            <a:r>
              <a:rPr sz="1800" spc="-5" dirty="0">
                <a:latin typeface="Arial"/>
                <a:cs typeface="Arial"/>
              </a:rPr>
              <a:t>mortars </a:t>
            </a:r>
            <a:r>
              <a:rPr sz="1800" spc="-15" dirty="0">
                <a:latin typeface="Arial"/>
                <a:cs typeface="Arial"/>
              </a:rPr>
              <a:t>with </a:t>
            </a:r>
            <a:r>
              <a:rPr sz="1800" spc="-10" dirty="0">
                <a:latin typeface="Arial"/>
                <a:cs typeface="Arial"/>
              </a:rPr>
              <a:t>special  </a:t>
            </a:r>
            <a:r>
              <a:rPr sz="1800" spc="-5" dirty="0">
                <a:latin typeface="Arial"/>
                <a:cs typeface="Arial"/>
              </a:rPr>
              <a:t>purposes. They</a:t>
            </a:r>
            <a:r>
              <a:rPr sz="1800" spc="-30" dirty="0">
                <a:latin typeface="Arial"/>
                <a:cs typeface="Arial"/>
              </a:rPr>
              <a:t> </a:t>
            </a:r>
            <a:r>
              <a:rPr sz="1800" spc="-5" dirty="0">
                <a:latin typeface="Arial"/>
                <a:cs typeface="Arial"/>
              </a:rPr>
              <a:t>are</a:t>
            </a:r>
            <a:endParaRPr sz="1800">
              <a:latin typeface="Arial"/>
              <a:cs typeface="Arial"/>
            </a:endParaRPr>
          </a:p>
          <a:p>
            <a:pPr marL="38100" marR="6105525">
              <a:lnSpc>
                <a:spcPct val="100000"/>
              </a:lnSpc>
            </a:pPr>
            <a:r>
              <a:rPr sz="1800" spc="-5" dirty="0">
                <a:latin typeface="Arial"/>
                <a:cs typeface="Arial"/>
              </a:rPr>
              <a:t>Fire resistant</a:t>
            </a:r>
            <a:r>
              <a:rPr sz="1800" spc="-75" dirty="0">
                <a:latin typeface="Arial"/>
                <a:cs typeface="Arial"/>
              </a:rPr>
              <a:t> </a:t>
            </a:r>
            <a:r>
              <a:rPr sz="1800" dirty="0">
                <a:latin typeface="Arial"/>
                <a:cs typeface="Arial"/>
              </a:rPr>
              <a:t>mortar  </a:t>
            </a:r>
            <a:r>
              <a:rPr sz="1800" spc="-15" dirty="0">
                <a:latin typeface="Arial"/>
                <a:cs typeface="Arial"/>
              </a:rPr>
              <a:t>Lightweight </a:t>
            </a:r>
            <a:r>
              <a:rPr sz="1800" spc="-5" dirty="0">
                <a:latin typeface="Arial"/>
                <a:cs typeface="Arial"/>
              </a:rPr>
              <a:t>mortar  Packing</a:t>
            </a:r>
            <a:r>
              <a:rPr sz="1800" spc="-25" dirty="0">
                <a:latin typeface="Arial"/>
                <a:cs typeface="Arial"/>
              </a:rPr>
              <a:t> </a:t>
            </a:r>
            <a:r>
              <a:rPr sz="1800" dirty="0">
                <a:latin typeface="Arial"/>
                <a:cs typeface="Arial"/>
              </a:rPr>
              <a:t>mortar</a:t>
            </a:r>
            <a:endParaRPr sz="1800">
              <a:latin typeface="Arial"/>
              <a:cs typeface="Arial"/>
            </a:endParaRPr>
          </a:p>
          <a:p>
            <a:pPr marL="38100" marR="5547995">
              <a:lnSpc>
                <a:spcPct val="100000"/>
              </a:lnSpc>
            </a:pPr>
            <a:r>
              <a:rPr sz="1800" spc="-10" dirty="0">
                <a:latin typeface="Arial"/>
                <a:cs typeface="Arial"/>
              </a:rPr>
              <a:t>Sound absorbing </a:t>
            </a:r>
            <a:r>
              <a:rPr sz="1800" dirty="0">
                <a:latin typeface="Arial"/>
                <a:cs typeface="Arial"/>
              </a:rPr>
              <a:t>mortar  </a:t>
            </a:r>
            <a:r>
              <a:rPr sz="1800" spc="-10" dirty="0">
                <a:latin typeface="Arial"/>
                <a:cs typeface="Arial"/>
              </a:rPr>
              <a:t>X-ray shielding </a:t>
            </a:r>
            <a:r>
              <a:rPr sz="1800" dirty="0">
                <a:latin typeface="Arial"/>
                <a:cs typeface="Arial"/>
              </a:rPr>
              <a:t>mortar  </a:t>
            </a:r>
            <a:r>
              <a:rPr sz="1800" spc="-5" dirty="0">
                <a:latin typeface="Arial"/>
                <a:cs typeface="Arial"/>
              </a:rPr>
              <a:t>Chemical resistant</a:t>
            </a:r>
            <a:r>
              <a:rPr sz="1800" spc="-70" dirty="0">
                <a:latin typeface="Arial"/>
                <a:cs typeface="Arial"/>
              </a:rPr>
              <a:t> </a:t>
            </a:r>
            <a:r>
              <a:rPr sz="1800" dirty="0">
                <a:latin typeface="Arial"/>
                <a:cs typeface="Arial"/>
              </a:rPr>
              <a:t>mortar</a:t>
            </a:r>
            <a:endParaRPr sz="18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0869" y="262890"/>
            <a:ext cx="7920355" cy="185420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Fire Resistant</a:t>
            </a:r>
            <a:r>
              <a:rPr sz="2400" b="1" spc="5" dirty="0">
                <a:latin typeface="Arial"/>
                <a:cs typeface="Arial"/>
              </a:rPr>
              <a:t> </a:t>
            </a:r>
            <a:r>
              <a:rPr sz="2400" b="1" spc="-5" dirty="0">
                <a:latin typeface="Arial"/>
                <a:cs typeface="Arial"/>
              </a:rPr>
              <a:t>Mortar</a:t>
            </a:r>
            <a:endParaRPr sz="2400">
              <a:latin typeface="Arial"/>
              <a:cs typeface="Arial"/>
            </a:endParaRPr>
          </a:p>
          <a:p>
            <a:pPr marL="12700" marR="5080">
              <a:lnSpc>
                <a:spcPct val="100000"/>
              </a:lnSpc>
            </a:pPr>
            <a:r>
              <a:rPr sz="2400" dirty="0">
                <a:latin typeface="Arial"/>
                <a:cs typeface="Arial"/>
              </a:rPr>
              <a:t>If </a:t>
            </a:r>
            <a:r>
              <a:rPr sz="2400" spc="-5" dirty="0">
                <a:latin typeface="Arial"/>
                <a:cs typeface="Arial"/>
              </a:rPr>
              <a:t>there </a:t>
            </a:r>
            <a:r>
              <a:rPr sz="2400" spc="-10" dirty="0">
                <a:latin typeface="Arial"/>
                <a:cs typeface="Arial"/>
              </a:rPr>
              <a:t>is any </a:t>
            </a:r>
            <a:r>
              <a:rPr sz="2400" dirty="0">
                <a:latin typeface="Arial"/>
                <a:cs typeface="Arial"/>
              </a:rPr>
              <a:t>fire </a:t>
            </a:r>
            <a:r>
              <a:rPr sz="2400" spc="-5" dirty="0">
                <a:latin typeface="Arial"/>
                <a:cs typeface="Arial"/>
              </a:rPr>
              <a:t>warnings </a:t>
            </a:r>
            <a:r>
              <a:rPr sz="2400" dirty="0">
                <a:latin typeface="Arial"/>
                <a:cs typeface="Arial"/>
              </a:rPr>
              <a:t>to </a:t>
            </a:r>
            <a:r>
              <a:rPr sz="2400" spc="-5" dirty="0">
                <a:latin typeface="Arial"/>
                <a:cs typeface="Arial"/>
              </a:rPr>
              <a:t>the structures in </a:t>
            </a:r>
            <a:r>
              <a:rPr sz="2400" dirty="0">
                <a:latin typeface="Arial"/>
                <a:cs typeface="Arial"/>
              </a:rPr>
              <a:t>a </a:t>
            </a:r>
            <a:r>
              <a:rPr sz="2400" spc="-5" dirty="0">
                <a:latin typeface="Arial"/>
                <a:cs typeface="Arial"/>
              </a:rPr>
              <a:t>particular  zone, then </a:t>
            </a:r>
            <a:r>
              <a:rPr sz="2400" dirty="0">
                <a:latin typeface="Arial"/>
                <a:cs typeface="Arial"/>
              </a:rPr>
              <a:t>we </a:t>
            </a:r>
            <a:r>
              <a:rPr sz="2400" spc="-5" dirty="0">
                <a:latin typeface="Arial"/>
                <a:cs typeface="Arial"/>
              </a:rPr>
              <a:t>will go </a:t>
            </a:r>
            <a:r>
              <a:rPr sz="2400" dirty="0">
                <a:latin typeface="Arial"/>
                <a:cs typeface="Arial"/>
              </a:rPr>
              <a:t>for fire </a:t>
            </a:r>
            <a:r>
              <a:rPr sz="2400" spc="-5" dirty="0">
                <a:latin typeface="Arial"/>
                <a:cs typeface="Arial"/>
              </a:rPr>
              <a:t>resistant </a:t>
            </a:r>
            <a:r>
              <a:rPr sz="2400" dirty="0">
                <a:latin typeface="Arial"/>
                <a:cs typeface="Arial"/>
              </a:rPr>
              <a:t>mortar </a:t>
            </a:r>
            <a:r>
              <a:rPr sz="2400" spc="-5" dirty="0">
                <a:latin typeface="Arial"/>
                <a:cs typeface="Arial"/>
              </a:rPr>
              <a:t>which acts as  fireproof shield. By </a:t>
            </a:r>
            <a:r>
              <a:rPr sz="2400" spc="-10" dirty="0">
                <a:latin typeface="Arial"/>
                <a:cs typeface="Arial"/>
              </a:rPr>
              <a:t>adding </a:t>
            </a:r>
            <a:r>
              <a:rPr sz="2400" spc="-5" dirty="0">
                <a:latin typeface="Arial"/>
                <a:cs typeface="Arial"/>
              </a:rPr>
              <a:t>aluminous </a:t>
            </a:r>
            <a:r>
              <a:rPr sz="2400" dirty="0">
                <a:latin typeface="Arial"/>
                <a:cs typeface="Arial"/>
              </a:rPr>
              <a:t>cement to the </a:t>
            </a:r>
            <a:r>
              <a:rPr sz="2400" spc="-5" dirty="0">
                <a:latin typeface="Arial"/>
                <a:cs typeface="Arial"/>
              </a:rPr>
              <a:t>fine  </a:t>
            </a:r>
            <a:r>
              <a:rPr sz="2400" spc="-10" dirty="0">
                <a:latin typeface="Arial"/>
                <a:cs typeface="Arial"/>
              </a:rPr>
              <a:t>powder </a:t>
            </a:r>
            <a:r>
              <a:rPr sz="2400" spc="-5" dirty="0">
                <a:latin typeface="Arial"/>
                <a:cs typeface="Arial"/>
              </a:rPr>
              <a:t>of fire bricks </a:t>
            </a:r>
            <a:r>
              <a:rPr sz="2400" dirty="0">
                <a:latin typeface="Arial"/>
                <a:cs typeface="Arial"/>
              </a:rPr>
              <a:t>we </a:t>
            </a:r>
            <a:r>
              <a:rPr sz="2400" spc="-5" dirty="0">
                <a:latin typeface="Arial"/>
                <a:cs typeface="Arial"/>
              </a:rPr>
              <a:t>will </a:t>
            </a:r>
            <a:r>
              <a:rPr sz="2400" spc="-10" dirty="0">
                <a:latin typeface="Arial"/>
                <a:cs typeface="Arial"/>
              </a:rPr>
              <a:t>get </a:t>
            </a:r>
            <a:r>
              <a:rPr sz="2400" spc="-5" dirty="0">
                <a:latin typeface="Arial"/>
                <a:cs typeface="Arial"/>
              </a:rPr>
              <a:t>fire resistant</a:t>
            </a:r>
            <a:r>
              <a:rPr sz="2400" spc="75" dirty="0">
                <a:latin typeface="Arial"/>
                <a:cs typeface="Arial"/>
              </a:rPr>
              <a:t> </a:t>
            </a:r>
            <a:r>
              <a:rPr sz="2400" dirty="0">
                <a:latin typeface="Arial"/>
                <a:cs typeface="Arial"/>
              </a:rPr>
              <a:t>mortar.</a:t>
            </a:r>
            <a:endParaRPr sz="2400">
              <a:latin typeface="Arial"/>
              <a:cs typeface="Arial"/>
            </a:endParaRPr>
          </a:p>
        </p:txBody>
      </p:sp>
      <p:sp>
        <p:nvSpPr>
          <p:cNvPr id="3" name="object 3"/>
          <p:cNvSpPr/>
          <p:nvPr/>
        </p:nvSpPr>
        <p:spPr>
          <a:xfrm>
            <a:off x="1905000" y="3505200"/>
            <a:ext cx="4447540" cy="24574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289559"/>
            <a:ext cx="8626475" cy="3925570"/>
          </a:xfrm>
          <a:prstGeom prst="rect">
            <a:avLst/>
          </a:prstGeom>
        </p:spPr>
        <p:txBody>
          <a:bodyPr vert="horz" wrap="square" lIns="0" tIns="12700" rIns="0" bIns="0" rtlCol="0">
            <a:spAutoFit/>
          </a:bodyPr>
          <a:lstStyle/>
          <a:p>
            <a:pPr marL="12700">
              <a:lnSpc>
                <a:spcPct val="100000"/>
              </a:lnSpc>
              <a:spcBef>
                <a:spcPts val="100"/>
              </a:spcBef>
            </a:pPr>
            <a:r>
              <a:rPr sz="3200" b="1" u="heavy" dirty="0">
                <a:uFill>
                  <a:solidFill>
                    <a:srgbClr val="000000"/>
                  </a:solidFill>
                </a:uFill>
                <a:latin typeface="Calibri"/>
                <a:cs typeface="Calibri"/>
              </a:rPr>
              <a:t>Light </a:t>
            </a:r>
            <a:r>
              <a:rPr sz="3200" b="1" u="heavy" spc="-5" dirty="0">
                <a:uFill>
                  <a:solidFill>
                    <a:srgbClr val="000000"/>
                  </a:solidFill>
                </a:uFill>
                <a:latin typeface="Calibri"/>
                <a:cs typeface="Calibri"/>
              </a:rPr>
              <a:t>weight</a:t>
            </a:r>
            <a:r>
              <a:rPr sz="3200" b="1" u="heavy" spc="-15" dirty="0">
                <a:uFill>
                  <a:solidFill>
                    <a:srgbClr val="000000"/>
                  </a:solidFill>
                </a:uFill>
                <a:latin typeface="Calibri"/>
                <a:cs typeface="Calibri"/>
              </a:rPr>
              <a:t> </a:t>
            </a:r>
            <a:r>
              <a:rPr sz="3200" b="1" u="heavy" spc="-5" dirty="0">
                <a:uFill>
                  <a:solidFill>
                    <a:srgbClr val="000000"/>
                  </a:solidFill>
                </a:uFill>
                <a:latin typeface="Calibri"/>
                <a:cs typeface="Calibri"/>
              </a:rPr>
              <a:t>mortar:</a:t>
            </a:r>
            <a:endParaRPr sz="3200">
              <a:latin typeface="Calibri"/>
              <a:cs typeface="Calibri"/>
            </a:endParaRPr>
          </a:p>
          <a:p>
            <a:pPr marL="12700" marR="5080" algn="just">
              <a:lnSpc>
                <a:spcPct val="100000"/>
              </a:lnSpc>
              <a:buSzPct val="96875"/>
              <a:buFont typeface="Arial"/>
              <a:buChar char="•"/>
              <a:tabLst>
                <a:tab pos="156210" algn="l"/>
              </a:tabLst>
            </a:pPr>
            <a:r>
              <a:rPr sz="3200" spc="-5" dirty="0">
                <a:latin typeface="Calibri"/>
                <a:cs typeface="Calibri"/>
              </a:rPr>
              <a:t>The paste is prepared </a:t>
            </a:r>
            <a:r>
              <a:rPr sz="3200" dirty="0">
                <a:latin typeface="Calibri"/>
                <a:cs typeface="Calibri"/>
              </a:rPr>
              <a:t>by </a:t>
            </a:r>
            <a:r>
              <a:rPr sz="3200" spc="-5" dirty="0">
                <a:latin typeface="Calibri"/>
                <a:cs typeface="Calibri"/>
              </a:rPr>
              <a:t>mixing wood powder,  wood sawing or saw dust with cement or lime  mortar.</a:t>
            </a:r>
            <a:endParaRPr sz="3200">
              <a:latin typeface="Calibri"/>
              <a:cs typeface="Calibri"/>
            </a:endParaRPr>
          </a:p>
          <a:p>
            <a:pPr marL="12700" marR="5715" algn="just">
              <a:lnSpc>
                <a:spcPct val="100000"/>
              </a:lnSpc>
              <a:buSzPct val="96875"/>
              <a:buFont typeface="Arial"/>
              <a:buChar char="•"/>
              <a:tabLst>
                <a:tab pos="156210" algn="l"/>
              </a:tabLst>
            </a:pPr>
            <a:r>
              <a:rPr sz="3200" dirty="0">
                <a:latin typeface="Calibri"/>
                <a:cs typeface="Calibri"/>
              </a:rPr>
              <a:t>In </a:t>
            </a:r>
            <a:r>
              <a:rPr sz="3200" spc="-5" dirty="0">
                <a:latin typeface="Calibri"/>
                <a:cs typeface="Calibri"/>
              </a:rPr>
              <a:t>such mortars fibers </a:t>
            </a:r>
            <a:r>
              <a:rPr sz="3200" dirty="0">
                <a:latin typeface="Calibri"/>
                <a:cs typeface="Calibri"/>
              </a:rPr>
              <a:t>of </a:t>
            </a:r>
            <a:r>
              <a:rPr sz="3200" spc="-5" dirty="0">
                <a:latin typeface="Calibri"/>
                <a:cs typeface="Calibri"/>
              </a:rPr>
              <a:t>jute coir or </a:t>
            </a:r>
            <a:r>
              <a:rPr sz="3200" spc="-10" dirty="0">
                <a:latin typeface="Calibri"/>
                <a:cs typeface="Calibri"/>
              </a:rPr>
              <a:t>asbestos  </a:t>
            </a:r>
            <a:r>
              <a:rPr sz="3200" spc="-5" dirty="0">
                <a:latin typeface="Calibri"/>
                <a:cs typeface="Calibri"/>
              </a:rPr>
              <a:t>fibers </a:t>
            </a:r>
            <a:r>
              <a:rPr sz="3200" dirty="0">
                <a:latin typeface="Calibri"/>
                <a:cs typeface="Calibri"/>
              </a:rPr>
              <a:t>can </a:t>
            </a:r>
            <a:r>
              <a:rPr sz="3200" spc="-5" dirty="0">
                <a:latin typeface="Calibri"/>
                <a:cs typeface="Calibri"/>
              </a:rPr>
              <a:t>also </a:t>
            </a:r>
            <a:r>
              <a:rPr sz="3200" dirty="0">
                <a:latin typeface="Calibri"/>
                <a:cs typeface="Calibri"/>
              </a:rPr>
              <a:t>be</a:t>
            </a:r>
            <a:r>
              <a:rPr sz="3200" spc="-40" dirty="0">
                <a:latin typeface="Calibri"/>
                <a:cs typeface="Calibri"/>
              </a:rPr>
              <a:t> </a:t>
            </a:r>
            <a:r>
              <a:rPr sz="3200" spc="-5" dirty="0">
                <a:latin typeface="Calibri"/>
                <a:cs typeface="Calibri"/>
              </a:rPr>
              <a:t>used.</a:t>
            </a:r>
            <a:endParaRPr sz="3200">
              <a:latin typeface="Calibri"/>
              <a:cs typeface="Calibri"/>
            </a:endParaRPr>
          </a:p>
          <a:p>
            <a:pPr marL="12700" marR="5080" algn="just">
              <a:lnSpc>
                <a:spcPts val="3840"/>
              </a:lnSpc>
              <a:spcBef>
                <a:spcPts val="114"/>
              </a:spcBef>
              <a:buSzPct val="96875"/>
              <a:buFont typeface="Arial"/>
              <a:buChar char="•"/>
              <a:tabLst>
                <a:tab pos="156210" algn="l"/>
              </a:tabLst>
            </a:pPr>
            <a:r>
              <a:rPr sz="3200" spc="-5" dirty="0">
                <a:latin typeface="Calibri"/>
                <a:cs typeface="Calibri"/>
              </a:rPr>
              <a:t>These </a:t>
            </a:r>
            <a:r>
              <a:rPr sz="3200" dirty="0">
                <a:latin typeface="Calibri"/>
                <a:cs typeface="Calibri"/>
              </a:rPr>
              <a:t>are </a:t>
            </a:r>
            <a:r>
              <a:rPr sz="3200" spc="-5" dirty="0">
                <a:latin typeface="Calibri"/>
                <a:cs typeface="Calibri"/>
              </a:rPr>
              <a:t>generally used as fiber plasters in sound  and heat proof</a:t>
            </a:r>
            <a:r>
              <a:rPr sz="3200" spc="-30" dirty="0">
                <a:latin typeface="Calibri"/>
                <a:cs typeface="Calibri"/>
              </a:rPr>
              <a:t> </a:t>
            </a:r>
            <a:r>
              <a:rPr sz="3200" spc="-5" dirty="0">
                <a:latin typeface="Calibri"/>
                <a:cs typeface="Calibri"/>
              </a:rPr>
              <a:t>construction.</a:t>
            </a:r>
            <a:endParaRPr sz="3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762000"/>
            <a:ext cx="8294370" cy="5387340"/>
          </a:xfrm>
          <a:prstGeom prst="rect">
            <a:avLst/>
          </a:prstGeom>
        </p:spPr>
        <p:txBody>
          <a:bodyPr vert="horz" wrap="square" lIns="0" tIns="12700" rIns="0" bIns="0" rtlCol="0">
            <a:spAutoFit/>
          </a:bodyPr>
          <a:lstStyle/>
          <a:p>
            <a:pPr marL="12700">
              <a:lnSpc>
                <a:spcPct val="100000"/>
              </a:lnSpc>
              <a:spcBef>
                <a:spcPts val="100"/>
              </a:spcBef>
            </a:pPr>
            <a:r>
              <a:rPr sz="3200" b="1" u="heavy" spc="-5" dirty="0">
                <a:solidFill>
                  <a:srgbClr val="221E1F"/>
                </a:solidFill>
                <a:uFill>
                  <a:solidFill>
                    <a:srgbClr val="221E1F"/>
                  </a:solidFill>
                </a:uFill>
                <a:latin typeface="Calibri"/>
                <a:cs typeface="Calibri"/>
              </a:rPr>
              <a:t>GENERAL INTRODUCTION</a:t>
            </a:r>
            <a:r>
              <a:rPr sz="3200" u="heavy" spc="-5" dirty="0">
                <a:solidFill>
                  <a:srgbClr val="221E1F"/>
                </a:solidFill>
                <a:uFill>
                  <a:solidFill>
                    <a:srgbClr val="221E1F"/>
                  </a:solidFill>
                </a:uFill>
                <a:latin typeface="Calibri"/>
                <a:cs typeface="Calibri"/>
              </a:rPr>
              <a:t>:</a:t>
            </a:r>
            <a:endParaRPr sz="3200">
              <a:latin typeface="Calibri"/>
              <a:cs typeface="Calibri"/>
            </a:endParaRPr>
          </a:p>
          <a:p>
            <a:pPr>
              <a:lnSpc>
                <a:spcPct val="100000"/>
              </a:lnSpc>
              <a:spcBef>
                <a:spcPts val="45"/>
              </a:spcBef>
            </a:pPr>
            <a:endParaRPr sz="3300">
              <a:latin typeface="Times New Roman"/>
              <a:cs typeface="Times New Roman"/>
            </a:endParaRPr>
          </a:p>
          <a:p>
            <a:pPr marL="12700" marR="5715" algn="just">
              <a:lnSpc>
                <a:spcPct val="100000"/>
              </a:lnSpc>
              <a:buSzPct val="96875"/>
              <a:buFont typeface="Arial"/>
              <a:buChar char="•"/>
              <a:tabLst>
                <a:tab pos="156210" algn="l"/>
              </a:tabLst>
            </a:pPr>
            <a:r>
              <a:rPr sz="3200" spc="-5" dirty="0">
                <a:solidFill>
                  <a:srgbClr val="221E1F"/>
                </a:solidFill>
                <a:latin typeface="Calibri"/>
                <a:cs typeface="Calibri"/>
              </a:rPr>
              <a:t>When </a:t>
            </a:r>
            <a:r>
              <a:rPr sz="3200" dirty="0">
                <a:solidFill>
                  <a:srgbClr val="221E1F"/>
                </a:solidFill>
                <a:latin typeface="Calibri"/>
                <a:cs typeface="Calibri"/>
              </a:rPr>
              <a:t>a </a:t>
            </a:r>
            <a:r>
              <a:rPr sz="3200" spc="-5" dirty="0">
                <a:solidFill>
                  <a:srgbClr val="221E1F"/>
                </a:solidFill>
                <a:latin typeface="Calibri"/>
                <a:cs typeface="Calibri"/>
              </a:rPr>
              <a:t>binding material, </a:t>
            </a:r>
            <a:r>
              <a:rPr sz="3200" dirty="0">
                <a:solidFill>
                  <a:srgbClr val="221E1F"/>
                </a:solidFill>
                <a:latin typeface="Calibri"/>
                <a:cs typeface="Calibri"/>
              </a:rPr>
              <a:t>a </a:t>
            </a:r>
            <a:r>
              <a:rPr sz="3200" spc="-5" dirty="0">
                <a:solidFill>
                  <a:srgbClr val="221E1F"/>
                </a:solidFill>
                <a:latin typeface="Calibri"/>
                <a:cs typeface="Calibri"/>
              </a:rPr>
              <a:t>fine aggregate and  </a:t>
            </a:r>
            <a:r>
              <a:rPr sz="3200" dirty="0">
                <a:solidFill>
                  <a:srgbClr val="221E1F"/>
                </a:solidFill>
                <a:latin typeface="Calibri"/>
                <a:cs typeface="Calibri"/>
              </a:rPr>
              <a:t>water are </a:t>
            </a:r>
            <a:r>
              <a:rPr sz="3200" spc="-5" dirty="0">
                <a:solidFill>
                  <a:srgbClr val="221E1F"/>
                </a:solidFill>
                <a:latin typeface="Calibri"/>
                <a:cs typeface="Calibri"/>
              </a:rPr>
              <a:t>mixed together in suitable proportions </a:t>
            </a:r>
            <a:r>
              <a:rPr sz="3200" dirty="0">
                <a:solidFill>
                  <a:srgbClr val="221E1F"/>
                </a:solidFill>
                <a:latin typeface="Calibri"/>
                <a:cs typeface="Calibri"/>
              </a:rPr>
              <a:t>,  </a:t>
            </a:r>
            <a:r>
              <a:rPr sz="3200" spc="-5" dirty="0">
                <a:solidFill>
                  <a:srgbClr val="221E1F"/>
                </a:solidFill>
                <a:latin typeface="Calibri"/>
                <a:cs typeface="Calibri"/>
              </a:rPr>
              <a:t>they form an easily workable paste which is  termed as </a:t>
            </a:r>
            <a:r>
              <a:rPr sz="3200" b="1" dirty="0">
                <a:solidFill>
                  <a:srgbClr val="221E1F"/>
                </a:solidFill>
                <a:latin typeface="Calibri"/>
                <a:cs typeface="Calibri"/>
              </a:rPr>
              <a:t>Mortar</a:t>
            </a:r>
            <a:r>
              <a:rPr sz="3200" dirty="0">
                <a:solidFill>
                  <a:srgbClr val="221E1F"/>
                </a:solidFill>
                <a:latin typeface="Calibri"/>
                <a:cs typeface="Calibri"/>
              </a:rPr>
              <a:t>.</a:t>
            </a:r>
            <a:endParaRPr sz="3200">
              <a:latin typeface="Calibri"/>
              <a:cs typeface="Calibri"/>
            </a:endParaRPr>
          </a:p>
          <a:p>
            <a:pPr>
              <a:lnSpc>
                <a:spcPct val="100000"/>
              </a:lnSpc>
              <a:spcBef>
                <a:spcPts val="35"/>
              </a:spcBef>
              <a:buChar char="•"/>
            </a:pPr>
            <a:endParaRPr sz="3300">
              <a:latin typeface="Times New Roman"/>
              <a:cs typeface="Times New Roman"/>
            </a:endParaRPr>
          </a:p>
          <a:p>
            <a:pPr marL="12700" marR="5080">
              <a:lnSpc>
                <a:spcPct val="99900"/>
              </a:lnSpc>
              <a:spcBef>
                <a:spcPts val="5"/>
              </a:spcBef>
              <a:buSzPct val="96875"/>
              <a:buFont typeface="Arial"/>
              <a:buChar char="•"/>
              <a:tabLst>
                <a:tab pos="156210" algn="l"/>
                <a:tab pos="1337310" algn="l"/>
                <a:tab pos="1723389" algn="l"/>
                <a:tab pos="2033270" algn="l"/>
                <a:tab pos="2117725" algn="l"/>
                <a:tab pos="2370455" algn="l"/>
                <a:tab pos="2905760" algn="l"/>
                <a:tab pos="3145790" algn="l"/>
                <a:tab pos="3256279" algn="l"/>
                <a:tab pos="4211320" algn="l"/>
                <a:tab pos="4372610" algn="l"/>
                <a:tab pos="4770120" algn="l"/>
                <a:tab pos="4817110" algn="l"/>
                <a:tab pos="5132705" algn="l"/>
                <a:tab pos="5161280" algn="l"/>
                <a:tab pos="5518150" algn="l"/>
                <a:tab pos="5847715" algn="l"/>
                <a:tab pos="6342380" algn="l"/>
                <a:tab pos="6421120" algn="l"/>
                <a:tab pos="6811009" algn="l"/>
                <a:tab pos="6978015" algn="l"/>
                <a:tab pos="7197090" algn="l"/>
                <a:tab pos="7533640" algn="l"/>
              </a:tabLst>
            </a:pPr>
            <a:r>
              <a:rPr sz="3200" spc="10" dirty="0">
                <a:latin typeface="Calibri"/>
                <a:cs typeface="Calibri"/>
              </a:rPr>
              <a:t>W</a:t>
            </a:r>
            <a:r>
              <a:rPr sz="3200" spc="-15" dirty="0">
                <a:latin typeface="Calibri"/>
                <a:cs typeface="Calibri"/>
              </a:rPr>
              <a:t>h</a:t>
            </a:r>
            <a:r>
              <a:rPr sz="3200" dirty="0">
                <a:latin typeface="Calibri"/>
                <a:cs typeface="Calibri"/>
              </a:rPr>
              <a:t>en	a	</a:t>
            </a:r>
            <a:r>
              <a:rPr sz="3200" spc="-5" dirty="0">
                <a:latin typeface="Calibri"/>
                <a:cs typeface="Calibri"/>
              </a:rPr>
              <a:t>bindi</a:t>
            </a:r>
            <a:r>
              <a:rPr sz="3200" spc="5" dirty="0">
                <a:latin typeface="Calibri"/>
                <a:cs typeface="Calibri"/>
              </a:rPr>
              <a:t>n</a:t>
            </a:r>
            <a:r>
              <a:rPr sz="3200" dirty="0">
                <a:latin typeface="Calibri"/>
                <a:cs typeface="Calibri"/>
              </a:rPr>
              <a:t>g	</a:t>
            </a:r>
            <a:r>
              <a:rPr sz="3200" spc="-10" dirty="0">
                <a:latin typeface="Calibri"/>
                <a:cs typeface="Calibri"/>
              </a:rPr>
              <a:t>m</a:t>
            </a:r>
            <a:r>
              <a:rPr sz="3200" dirty="0">
                <a:latin typeface="Calibri"/>
                <a:cs typeface="Calibri"/>
              </a:rPr>
              <a:t>a</a:t>
            </a:r>
            <a:r>
              <a:rPr sz="3200" spc="-5" dirty="0">
                <a:latin typeface="Calibri"/>
                <a:cs typeface="Calibri"/>
              </a:rPr>
              <a:t>t</a:t>
            </a:r>
            <a:r>
              <a:rPr sz="3200" dirty="0">
                <a:latin typeface="Calibri"/>
                <a:cs typeface="Calibri"/>
              </a:rPr>
              <a:t>e</a:t>
            </a:r>
            <a:r>
              <a:rPr sz="3200" spc="-10" dirty="0">
                <a:latin typeface="Calibri"/>
                <a:cs typeface="Calibri"/>
              </a:rPr>
              <a:t>r</a:t>
            </a:r>
            <a:r>
              <a:rPr sz="3200" spc="-5" dirty="0">
                <a:latin typeface="Calibri"/>
                <a:cs typeface="Calibri"/>
              </a:rPr>
              <a:t>i</a:t>
            </a:r>
            <a:r>
              <a:rPr sz="3200" dirty="0">
                <a:latin typeface="Calibri"/>
                <a:cs typeface="Calibri"/>
              </a:rPr>
              <a:t>a</a:t>
            </a:r>
            <a:r>
              <a:rPr sz="3200" spc="-5" dirty="0">
                <a:latin typeface="Calibri"/>
                <a:cs typeface="Calibri"/>
              </a:rPr>
              <a:t>l</a:t>
            </a:r>
            <a:r>
              <a:rPr sz="3200" dirty="0">
                <a:latin typeface="Calibri"/>
                <a:cs typeface="Calibri"/>
              </a:rPr>
              <a:t>,		(	a	</a:t>
            </a:r>
            <a:r>
              <a:rPr sz="3200" spc="-5" dirty="0">
                <a:latin typeface="Calibri"/>
                <a:cs typeface="Calibri"/>
              </a:rPr>
              <a:t>fin</a:t>
            </a:r>
            <a:r>
              <a:rPr sz="3200" dirty="0">
                <a:latin typeface="Calibri"/>
                <a:cs typeface="Calibri"/>
              </a:rPr>
              <a:t>e	&amp;	a	</a:t>
            </a:r>
            <a:r>
              <a:rPr sz="3200" spc="-5" dirty="0">
                <a:latin typeface="Calibri"/>
                <a:cs typeface="Calibri"/>
              </a:rPr>
              <a:t>c</a:t>
            </a:r>
            <a:r>
              <a:rPr sz="3200" spc="5" dirty="0">
                <a:latin typeface="Calibri"/>
                <a:cs typeface="Calibri"/>
              </a:rPr>
              <a:t>o</a:t>
            </a:r>
            <a:r>
              <a:rPr sz="3200" spc="-5" dirty="0">
                <a:latin typeface="Calibri"/>
                <a:cs typeface="Calibri"/>
              </a:rPr>
              <a:t>a</a:t>
            </a:r>
            <a:r>
              <a:rPr sz="3200" dirty="0">
                <a:latin typeface="Calibri"/>
                <a:cs typeface="Calibri"/>
              </a:rPr>
              <a:t>r</a:t>
            </a:r>
            <a:r>
              <a:rPr sz="3200" spc="-15" dirty="0">
                <a:latin typeface="Calibri"/>
                <a:cs typeface="Calibri"/>
              </a:rPr>
              <a:t>s</a:t>
            </a:r>
            <a:r>
              <a:rPr sz="3200" dirty="0">
                <a:latin typeface="Calibri"/>
                <a:cs typeface="Calibri"/>
              </a:rPr>
              <a:t>e  ag</a:t>
            </a:r>
            <a:r>
              <a:rPr sz="3200" spc="10" dirty="0">
                <a:latin typeface="Calibri"/>
                <a:cs typeface="Calibri"/>
              </a:rPr>
              <a:t>g</a:t>
            </a:r>
            <a:r>
              <a:rPr sz="3200" spc="-10" dirty="0">
                <a:latin typeface="Calibri"/>
                <a:cs typeface="Calibri"/>
              </a:rPr>
              <a:t>r</a:t>
            </a:r>
            <a:r>
              <a:rPr sz="3200" dirty="0">
                <a:latin typeface="Calibri"/>
                <a:cs typeface="Calibri"/>
              </a:rPr>
              <a:t>ega</a:t>
            </a:r>
            <a:r>
              <a:rPr sz="3200" spc="-15" dirty="0">
                <a:latin typeface="Calibri"/>
                <a:cs typeface="Calibri"/>
              </a:rPr>
              <a:t>t</a:t>
            </a:r>
            <a:r>
              <a:rPr sz="3200" dirty="0">
                <a:latin typeface="Calibri"/>
                <a:cs typeface="Calibri"/>
              </a:rPr>
              <a:t>e)	</a:t>
            </a:r>
            <a:r>
              <a:rPr sz="3200" spc="-5" dirty="0">
                <a:latin typeface="Calibri"/>
                <a:cs typeface="Calibri"/>
              </a:rPr>
              <a:t>a</a:t>
            </a:r>
            <a:r>
              <a:rPr sz="3200" spc="5" dirty="0">
                <a:latin typeface="Calibri"/>
                <a:cs typeface="Calibri"/>
              </a:rPr>
              <a:t>n</a:t>
            </a:r>
            <a:r>
              <a:rPr sz="3200" dirty="0">
                <a:latin typeface="Calibri"/>
                <a:cs typeface="Calibri"/>
              </a:rPr>
              <a:t>d	w</a:t>
            </a:r>
            <a:r>
              <a:rPr sz="3200" spc="-5" dirty="0">
                <a:latin typeface="Calibri"/>
                <a:cs typeface="Calibri"/>
              </a:rPr>
              <a:t>at</a:t>
            </a:r>
            <a:r>
              <a:rPr sz="3200" dirty="0">
                <a:latin typeface="Calibri"/>
                <a:cs typeface="Calibri"/>
              </a:rPr>
              <a:t>er		</a:t>
            </a:r>
            <a:r>
              <a:rPr sz="3200" spc="-5" dirty="0">
                <a:latin typeface="Calibri"/>
                <a:cs typeface="Calibri"/>
              </a:rPr>
              <a:t>a</a:t>
            </a:r>
            <a:r>
              <a:rPr sz="3200" dirty="0">
                <a:latin typeface="Calibri"/>
                <a:cs typeface="Calibri"/>
              </a:rPr>
              <a:t>re		m</a:t>
            </a:r>
            <a:r>
              <a:rPr sz="3200" spc="-5" dirty="0">
                <a:latin typeface="Calibri"/>
                <a:cs typeface="Calibri"/>
              </a:rPr>
              <a:t>ix</a:t>
            </a:r>
            <a:r>
              <a:rPr sz="3200" spc="5" dirty="0">
                <a:latin typeface="Calibri"/>
                <a:cs typeface="Calibri"/>
              </a:rPr>
              <a:t>e</a:t>
            </a:r>
            <a:r>
              <a:rPr sz="3200" dirty="0">
                <a:latin typeface="Calibri"/>
                <a:cs typeface="Calibri"/>
              </a:rPr>
              <a:t>d		</a:t>
            </a:r>
            <a:r>
              <a:rPr sz="3200" spc="-5" dirty="0">
                <a:latin typeface="Calibri"/>
                <a:cs typeface="Calibri"/>
              </a:rPr>
              <a:t>i</a:t>
            </a:r>
            <a:r>
              <a:rPr sz="3200" dirty="0">
                <a:latin typeface="Calibri"/>
                <a:cs typeface="Calibri"/>
              </a:rPr>
              <a:t>n		</a:t>
            </a:r>
            <a:r>
              <a:rPr sz="3200" spc="-5" dirty="0">
                <a:latin typeface="Calibri"/>
                <a:cs typeface="Calibri"/>
              </a:rPr>
              <a:t>suit</a:t>
            </a:r>
            <a:r>
              <a:rPr sz="3200" dirty="0">
                <a:latin typeface="Calibri"/>
                <a:cs typeface="Calibri"/>
              </a:rPr>
              <a:t>a</a:t>
            </a:r>
            <a:r>
              <a:rPr sz="3200" spc="-15" dirty="0">
                <a:latin typeface="Calibri"/>
                <a:cs typeface="Calibri"/>
              </a:rPr>
              <a:t>b</a:t>
            </a:r>
            <a:r>
              <a:rPr sz="3200" spc="-5" dirty="0">
                <a:latin typeface="Calibri"/>
                <a:cs typeface="Calibri"/>
              </a:rPr>
              <a:t>l</a:t>
            </a:r>
            <a:r>
              <a:rPr sz="3200" dirty="0">
                <a:latin typeface="Calibri"/>
                <a:cs typeface="Calibri"/>
              </a:rPr>
              <a:t>e  </a:t>
            </a:r>
            <a:r>
              <a:rPr sz="3200" spc="-5" dirty="0">
                <a:latin typeface="Calibri"/>
                <a:cs typeface="Calibri"/>
              </a:rPr>
              <a:t>proportions		</a:t>
            </a:r>
            <a:r>
              <a:rPr sz="3200" dirty="0">
                <a:latin typeface="Calibri"/>
                <a:cs typeface="Calibri"/>
              </a:rPr>
              <a:t>,	</a:t>
            </a:r>
            <a:r>
              <a:rPr sz="3200" spc="-5" dirty="0">
                <a:latin typeface="Calibri"/>
                <a:cs typeface="Calibri"/>
              </a:rPr>
              <a:t>they		form	</a:t>
            </a:r>
            <a:r>
              <a:rPr sz="3200" dirty="0">
                <a:latin typeface="Calibri"/>
                <a:cs typeface="Calibri"/>
              </a:rPr>
              <a:t>an	</a:t>
            </a:r>
            <a:r>
              <a:rPr sz="3200" spc="-5" dirty="0">
                <a:latin typeface="Calibri"/>
                <a:cs typeface="Calibri"/>
              </a:rPr>
              <a:t>easily	workable	mix  </a:t>
            </a:r>
            <a:r>
              <a:rPr sz="3200" dirty="0">
                <a:latin typeface="Calibri"/>
                <a:cs typeface="Calibri"/>
              </a:rPr>
              <a:t>which </a:t>
            </a:r>
            <a:r>
              <a:rPr sz="3200" spc="-5" dirty="0">
                <a:latin typeface="Calibri"/>
                <a:cs typeface="Calibri"/>
              </a:rPr>
              <a:t>is termed as plastic, </a:t>
            </a:r>
            <a:r>
              <a:rPr sz="3200" dirty="0">
                <a:latin typeface="Calibri"/>
                <a:cs typeface="Calibri"/>
              </a:rPr>
              <a:t>wet </a:t>
            </a:r>
            <a:r>
              <a:rPr sz="3200" spc="-5" dirty="0">
                <a:latin typeface="Calibri"/>
                <a:cs typeface="Calibri"/>
              </a:rPr>
              <a:t>or green</a:t>
            </a:r>
            <a:r>
              <a:rPr sz="3200" spc="-80" dirty="0">
                <a:latin typeface="Calibri"/>
                <a:cs typeface="Calibri"/>
              </a:rPr>
              <a:t> </a:t>
            </a:r>
            <a:r>
              <a:rPr sz="3200" spc="-5" dirty="0">
                <a:latin typeface="Calibri"/>
                <a:cs typeface="Calibri"/>
              </a:rPr>
              <a:t>concrete.</a:t>
            </a:r>
            <a:endParaRPr sz="3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3269" y="491490"/>
            <a:ext cx="7690484" cy="5571490"/>
          </a:xfrm>
          <a:prstGeom prst="rect">
            <a:avLst/>
          </a:prstGeom>
        </p:spPr>
        <p:txBody>
          <a:bodyPr vert="horz" wrap="square" lIns="0" tIns="12700" rIns="0" bIns="0" rtlCol="0">
            <a:spAutoFit/>
          </a:bodyPr>
          <a:lstStyle/>
          <a:p>
            <a:pPr marL="12700" algn="just">
              <a:lnSpc>
                <a:spcPct val="100000"/>
              </a:lnSpc>
              <a:spcBef>
                <a:spcPts val="100"/>
              </a:spcBef>
            </a:pPr>
            <a:r>
              <a:rPr sz="2800" b="1" spc="-10" dirty="0">
                <a:solidFill>
                  <a:srgbClr val="212121"/>
                </a:solidFill>
                <a:latin typeface="Times New Roman"/>
                <a:cs typeface="Times New Roman"/>
              </a:rPr>
              <a:t>Packing </a:t>
            </a:r>
            <a:r>
              <a:rPr sz="2800" b="1" spc="-5" dirty="0">
                <a:solidFill>
                  <a:srgbClr val="212121"/>
                </a:solidFill>
                <a:latin typeface="Times New Roman"/>
                <a:cs typeface="Times New Roman"/>
              </a:rPr>
              <a:t>Mortar</a:t>
            </a:r>
            <a:endParaRPr sz="2800">
              <a:latin typeface="Times New Roman"/>
              <a:cs typeface="Times New Roman"/>
            </a:endParaRPr>
          </a:p>
          <a:p>
            <a:pPr marL="12700" marR="5715" algn="just">
              <a:lnSpc>
                <a:spcPct val="100000"/>
              </a:lnSpc>
            </a:pPr>
            <a:r>
              <a:rPr sz="2800" spc="-5" dirty="0">
                <a:solidFill>
                  <a:srgbClr val="212121"/>
                </a:solidFill>
                <a:latin typeface="Times New Roman"/>
                <a:cs typeface="Times New Roman"/>
              </a:rPr>
              <a:t>The constituents </a:t>
            </a:r>
            <a:r>
              <a:rPr sz="2800" dirty="0">
                <a:solidFill>
                  <a:srgbClr val="212121"/>
                </a:solidFill>
                <a:latin typeface="Times New Roman"/>
                <a:cs typeface="Times New Roman"/>
              </a:rPr>
              <a:t>of packing </a:t>
            </a:r>
            <a:r>
              <a:rPr sz="2800" spc="-5" dirty="0">
                <a:solidFill>
                  <a:srgbClr val="212121"/>
                </a:solidFill>
                <a:latin typeface="Times New Roman"/>
                <a:cs typeface="Times New Roman"/>
              </a:rPr>
              <a:t>mortars are generally  cement-sand, cement-loam </a:t>
            </a:r>
            <a:r>
              <a:rPr sz="2800" dirty="0">
                <a:solidFill>
                  <a:srgbClr val="212121"/>
                </a:solidFill>
                <a:latin typeface="Times New Roman"/>
                <a:cs typeface="Times New Roman"/>
              </a:rPr>
              <a:t>or </a:t>
            </a:r>
            <a:r>
              <a:rPr sz="2800" spc="-10" dirty="0">
                <a:solidFill>
                  <a:srgbClr val="212121"/>
                </a:solidFill>
                <a:latin typeface="Times New Roman"/>
                <a:cs typeface="Times New Roman"/>
              </a:rPr>
              <a:t>sometimes cement-  </a:t>
            </a:r>
            <a:r>
              <a:rPr sz="2800" spc="-5" dirty="0">
                <a:solidFill>
                  <a:srgbClr val="212121"/>
                </a:solidFill>
                <a:latin typeface="Times New Roman"/>
                <a:cs typeface="Times New Roman"/>
              </a:rPr>
              <a:t>sand-loam. </a:t>
            </a:r>
            <a:r>
              <a:rPr sz="2800" dirty="0">
                <a:solidFill>
                  <a:srgbClr val="212121"/>
                </a:solidFill>
                <a:latin typeface="Times New Roman"/>
                <a:cs typeface="Times New Roman"/>
              </a:rPr>
              <a:t>L</a:t>
            </a:r>
            <a:r>
              <a:rPr sz="2800" b="1" dirty="0">
                <a:latin typeface="Times New Roman"/>
                <a:cs typeface="Times New Roman"/>
              </a:rPr>
              <a:t>oam </a:t>
            </a:r>
            <a:r>
              <a:rPr sz="2800" dirty="0">
                <a:latin typeface="Times New Roman"/>
                <a:cs typeface="Times New Roman"/>
              </a:rPr>
              <a:t>is </a:t>
            </a:r>
            <a:r>
              <a:rPr sz="2800" spc="-5" dirty="0">
                <a:latin typeface="Times New Roman"/>
                <a:cs typeface="Times New Roman"/>
              </a:rPr>
              <a:t>soil </a:t>
            </a:r>
            <a:r>
              <a:rPr sz="2800" spc="-10" dirty="0">
                <a:latin typeface="Times New Roman"/>
                <a:cs typeface="Times New Roman"/>
              </a:rPr>
              <a:t>composed </a:t>
            </a:r>
            <a:r>
              <a:rPr sz="2800" spc="-5" dirty="0">
                <a:latin typeface="Times New Roman"/>
                <a:cs typeface="Times New Roman"/>
              </a:rPr>
              <a:t>mostly </a:t>
            </a:r>
            <a:r>
              <a:rPr sz="2800" dirty="0">
                <a:latin typeface="Times New Roman"/>
                <a:cs typeface="Times New Roman"/>
              </a:rPr>
              <a:t>of </a:t>
            </a:r>
            <a:r>
              <a:rPr sz="2800" spc="-5" dirty="0">
                <a:latin typeface="Times New Roman"/>
                <a:cs typeface="Times New Roman"/>
              </a:rPr>
              <a:t>sand  (particle size </a:t>
            </a:r>
            <a:r>
              <a:rPr sz="2800" dirty="0">
                <a:latin typeface="Times New Roman"/>
                <a:cs typeface="Times New Roman"/>
              </a:rPr>
              <a:t>&gt; 63 </a:t>
            </a:r>
            <a:r>
              <a:rPr sz="2800" spc="-5" dirty="0">
                <a:latin typeface="Times New Roman"/>
                <a:cs typeface="Times New Roman"/>
              </a:rPr>
              <a:t>µm), silt (particle size </a:t>
            </a:r>
            <a:r>
              <a:rPr sz="2800" dirty="0">
                <a:latin typeface="Times New Roman"/>
                <a:cs typeface="Times New Roman"/>
              </a:rPr>
              <a:t>&gt; 2 </a:t>
            </a:r>
            <a:r>
              <a:rPr sz="2800" spc="-10" dirty="0">
                <a:latin typeface="Times New Roman"/>
                <a:cs typeface="Times New Roman"/>
              </a:rPr>
              <a:t>µm),  </a:t>
            </a:r>
            <a:r>
              <a:rPr sz="2800" spc="-5" dirty="0">
                <a:latin typeface="Times New Roman"/>
                <a:cs typeface="Times New Roman"/>
              </a:rPr>
              <a:t>and </a:t>
            </a:r>
            <a:r>
              <a:rPr sz="2800" dirty="0">
                <a:latin typeface="Times New Roman"/>
                <a:cs typeface="Times New Roman"/>
              </a:rPr>
              <a:t>a </a:t>
            </a:r>
            <a:r>
              <a:rPr sz="2800" spc="-5" dirty="0">
                <a:latin typeface="Times New Roman"/>
                <a:cs typeface="Times New Roman"/>
              </a:rPr>
              <a:t>smaller amount </a:t>
            </a:r>
            <a:r>
              <a:rPr sz="2800" dirty="0">
                <a:latin typeface="Times New Roman"/>
                <a:cs typeface="Times New Roman"/>
              </a:rPr>
              <a:t>of </a:t>
            </a:r>
            <a:r>
              <a:rPr sz="2800" spc="-5" dirty="0">
                <a:latin typeface="Times New Roman"/>
                <a:cs typeface="Times New Roman"/>
              </a:rPr>
              <a:t>clay (particle size </a:t>
            </a:r>
            <a:r>
              <a:rPr sz="2800" dirty="0">
                <a:latin typeface="Times New Roman"/>
                <a:cs typeface="Times New Roman"/>
              </a:rPr>
              <a:t>&lt; 2 </a:t>
            </a:r>
            <a:r>
              <a:rPr sz="2800" spc="-10" dirty="0">
                <a:latin typeface="Times New Roman"/>
                <a:cs typeface="Times New Roman"/>
              </a:rPr>
              <a:t>µm).  </a:t>
            </a:r>
            <a:r>
              <a:rPr sz="2800" spc="-5" dirty="0">
                <a:latin typeface="Times New Roman"/>
                <a:cs typeface="Times New Roman"/>
              </a:rPr>
              <a:t>Its composition </a:t>
            </a:r>
            <a:r>
              <a:rPr sz="2800" dirty="0">
                <a:latin typeface="Times New Roman"/>
                <a:cs typeface="Times New Roman"/>
              </a:rPr>
              <a:t>is </a:t>
            </a:r>
            <a:r>
              <a:rPr sz="2800" spc="-5" dirty="0">
                <a:latin typeface="Times New Roman"/>
                <a:cs typeface="Times New Roman"/>
              </a:rPr>
              <a:t>about </a:t>
            </a:r>
            <a:r>
              <a:rPr sz="2800" dirty="0">
                <a:latin typeface="Times New Roman"/>
                <a:cs typeface="Times New Roman"/>
              </a:rPr>
              <a:t>40–40–20% </a:t>
            </a:r>
            <a:r>
              <a:rPr sz="2800" spc="-5" dirty="0">
                <a:latin typeface="Times New Roman"/>
                <a:cs typeface="Times New Roman"/>
              </a:rPr>
              <a:t>concentration </a:t>
            </a:r>
            <a:r>
              <a:rPr sz="2800" dirty="0">
                <a:latin typeface="Times New Roman"/>
                <a:cs typeface="Times New Roman"/>
              </a:rPr>
              <a:t>of  </a:t>
            </a:r>
            <a:r>
              <a:rPr sz="2800" spc="-5" dirty="0">
                <a:latin typeface="Times New Roman"/>
                <a:cs typeface="Times New Roman"/>
              </a:rPr>
              <a:t>sand-silt-clay,</a:t>
            </a:r>
            <a:r>
              <a:rPr sz="2800" spc="-20" dirty="0">
                <a:latin typeface="Times New Roman"/>
                <a:cs typeface="Times New Roman"/>
              </a:rPr>
              <a:t> </a:t>
            </a:r>
            <a:r>
              <a:rPr sz="2800" spc="-5" dirty="0">
                <a:latin typeface="Times New Roman"/>
                <a:cs typeface="Times New Roman"/>
              </a:rPr>
              <a:t>respectively.</a:t>
            </a:r>
            <a:endParaRPr sz="2800">
              <a:latin typeface="Times New Roman"/>
              <a:cs typeface="Times New Roman"/>
            </a:endParaRPr>
          </a:p>
          <a:p>
            <a:pPr marL="12700" marR="5080" algn="just">
              <a:lnSpc>
                <a:spcPct val="100000"/>
              </a:lnSpc>
            </a:pPr>
            <a:r>
              <a:rPr sz="2800" spc="-5" dirty="0">
                <a:solidFill>
                  <a:srgbClr val="212121"/>
                </a:solidFill>
                <a:latin typeface="Times New Roman"/>
                <a:cs typeface="Times New Roman"/>
              </a:rPr>
              <a:t>This </a:t>
            </a:r>
            <a:r>
              <a:rPr sz="2800" dirty="0">
                <a:solidFill>
                  <a:srgbClr val="212121"/>
                </a:solidFill>
                <a:latin typeface="Times New Roman"/>
                <a:cs typeface="Times New Roman"/>
              </a:rPr>
              <a:t>type of </a:t>
            </a:r>
            <a:r>
              <a:rPr sz="2800" spc="-5" dirty="0">
                <a:solidFill>
                  <a:srgbClr val="212121"/>
                </a:solidFill>
                <a:latin typeface="Times New Roman"/>
                <a:cs typeface="Times New Roman"/>
              </a:rPr>
              <a:t>mortar </a:t>
            </a:r>
            <a:r>
              <a:rPr sz="2800" dirty="0">
                <a:solidFill>
                  <a:srgbClr val="212121"/>
                </a:solidFill>
                <a:latin typeface="Times New Roman"/>
                <a:cs typeface="Times New Roman"/>
              </a:rPr>
              <a:t>is used to </a:t>
            </a:r>
            <a:r>
              <a:rPr sz="2800" spc="-5" dirty="0">
                <a:solidFill>
                  <a:srgbClr val="212121"/>
                </a:solidFill>
                <a:latin typeface="Times New Roman"/>
                <a:cs typeface="Times New Roman"/>
              </a:rPr>
              <a:t>pack </a:t>
            </a:r>
            <a:r>
              <a:rPr sz="2800" dirty="0">
                <a:solidFill>
                  <a:srgbClr val="212121"/>
                </a:solidFill>
                <a:latin typeface="Times New Roman"/>
                <a:cs typeface="Times New Roman"/>
              </a:rPr>
              <a:t>the oil </a:t>
            </a:r>
            <a:r>
              <a:rPr sz="2800" spc="-5" dirty="0">
                <a:solidFill>
                  <a:srgbClr val="212121"/>
                </a:solidFill>
                <a:latin typeface="Times New Roman"/>
                <a:cs typeface="Times New Roman"/>
              </a:rPr>
              <a:t>wells.  Packing mortar should </a:t>
            </a:r>
            <a:r>
              <a:rPr sz="2800" dirty="0">
                <a:solidFill>
                  <a:srgbClr val="212121"/>
                </a:solidFill>
                <a:latin typeface="Times New Roman"/>
                <a:cs typeface="Times New Roman"/>
              </a:rPr>
              <a:t>be of high </a:t>
            </a:r>
            <a:r>
              <a:rPr sz="2800" spc="-5" dirty="0">
                <a:solidFill>
                  <a:srgbClr val="212121"/>
                </a:solidFill>
                <a:latin typeface="Times New Roman"/>
                <a:cs typeface="Times New Roman"/>
              </a:rPr>
              <a:t>homogeneity, </a:t>
            </a:r>
            <a:r>
              <a:rPr sz="2800" spc="-10" dirty="0">
                <a:solidFill>
                  <a:srgbClr val="212121"/>
                </a:solidFill>
                <a:latin typeface="Times New Roman"/>
                <a:cs typeface="Times New Roman"/>
              </a:rPr>
              <a:t>water  </a:t>
            </a:r>
            <a:r>
              <a:rPr sz="2800" spc="-5" dirty="0">
                <a:solidFill>
                  <a:srgbClr val="212121"/>
                </a:solidFill>
                <a:latin typeface="Times New Roman"/>
                <a:cs typeface="Times New Roman"/>
              </a:rPr>
              <a:t>resistance and </a:t>
            </a:r>
            <a:r>
              <a:rPr sz="2800" dirty="0">
                <a:solidFill>
                  <a:srgbClr val="212121"/>
                </a:solidFill>
                <a:latin typeface="Times New Roman"/>
                <a:cs typeface="Times New Roman"/>
              </a:rPr>
              <a:t>high </a:t>
            </a:r>
            <a:r>
              <a:rPr sz="2800" spc="-5" dirty="0">
                <a:solidFill>
                  <a:srgbClr val="212121"/>
                </a:solidFill>
                <a:latin typeface="Times New Roman"/>
                <a:cs typeface="Times New Roman"/>
              </a:rPr>
              <a:t>strength, </a:t>
            </a:r>
            <a:r>
              <a:rPr sz="2800" spc="-5" dirty="0">
                <a:latin typeface="Times New Roman"/>
                <a:cs typeface="Times New Roman"/>
              </a:rPr>
              <a:t>ability </a:t>
            </a:r>
            <a:r>
              <a:rPr sz="2800" dirty="0">
                <a:latin typeface="Times New Roman"/>
                <a:cs typeface="Times New Roman"/>
              </a:rPr>
              <a:t>to </a:t>
            </a:r>
            <a:r>
              <a:rPr sz="2800" spc="-5" dirty="0">
                <a:latin typeface="Times New Roman"/>
                <a:cs typeface="Times New Roman"/>
              </a:rPr>
              <a:t>form solid  water-proof </a:t>
            </a:r>
            <a:r>
              <a:rPr sz="2800" dirty="0">
                <a:latin typeface="Times New Roman"/>
                <a:cs typeface="Times New Roman"/>
              </a:rPr>
              <a:t>plugs in </a:t>
            </a:r>
            <a:r>
              <a:rPr sz="2800" spc="-5" dirty="0">
                <a:latin typeface="Times New Roman"/>
                <a:cs typeface="Times New Roman"/>
              </a:rPr>
              <a:t>cracks and </a:t>
            </a:r>
            <a:r>
              <a:rPr sz="2800" dirty="0">
                <a:latin typeface="Times New Roman"/>
                <a:cs typeface="Times New Roman"/>
              </a:rPr>
              <a:t>voids of </a:t>
            </a:r>
            <a:r>
              <a:rPr sz="2800" spc="-5" dirty="0">
                <a:latin typeface="Times New Roman"/>
                <a:cs typeface="Times New Roman"/>
              </a:rPr>
              <a:t>rocks,  resistance </a:t>
            </a:r>
            <a:r>
              <a:rPr sz="2800" dirty="0">
                <a:latin typeface="Times New Roman"/>
                <a:cs typeface="Times New Roman"/>
              </a:rPr>
              <a:t>to subsoil </a:t>
            </a:r>
            <a:r>
              <a:rPr sz="2800" spc="-5" dirty="0">
                <a:latin typeface="Times New Roman"/>
                <a:cs typeface="Times New Roman"/>
              </a:rPr>
              <a:t>water pressure, etc.</a:t>
            </a:r>
            <a:r>
              <a:rPr sz="2800" spc="-15" dirty="0">
                <a:latin typeface="Times New Roman"/>
                <a:cs typeface="Times New Roman"/>
              </a:rPr>
              <a:t> </a:t>
            </a:r>
            <a:r>
              <a:rPr sz="2800" dirty="0">
                <a:solidFill>
                  <a:srgbClr val="212121"/>
                </a:solidFill>
                <a:latin typeface="Times New Roman"/>
                <a:cs typeface="Times New Roman"/>
              </a:rPr>
              <a:t>.</a:t>
            </a:r>
            <a:endParaRPr sz="28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800" y="491490"/>
            <a:ext cx="7908925" cy="878840"/>
          </a:xfrm>
          <a:prstGeom prst="rect">
            <a:avLst/>
          </a:prstGeom>
        </p:spPr>
        <p:txBody>
          <a:bodyPr vert="horz" wrap="square" lIns="0" tIns="12700" rIns="0" bIns="0" rtlCol="0">
            <a:spAutoFit/>
          </a:bodyPr>
          <a:lstStyle/>
          <a:p>
            <a:pPr marL="12700">
              <a:lnSpc>
                <a:spcPct val="100000"/>
              </a:lnSpc>
              <a:spcBef>
                <a:spcPts val="100"/>
              </a:spcBef>
            </a:pPr>
            <a:r>
              <a:rPr sz="2800" b="1" spc="-10" dirty="0">
                <a:latin typeface="Arial"/>
                <a:cs typeface="Arial"/>
              </a:rPr>
              <a:t>Sound Absorbing</a:t>
            </a:r>
            <a:r>
              <a:rPr sz="2800" b="1" spc="-15" dirty="0">
                <a:latin typeface="Arial"/>
                <a:cs typeface="Arial"/>
              </a:rPr>
              <a:t> </a:t>
            </a:r>
            <a:r>
              <a:rPr sz="2800" b="1" spc="-5" dirty="0">
                <a:latin typeface="Arial"/>
                <a:cs typeface="Arial"/>
              </a:rPr>
              <a:t>Mortar</a:t>
            </a:r>
            <a:endParaRPr sz="2800">
              <a:latin typeface="Arial"/>
              <a:cs typeface="Arial"/>
            </a:endParaRPr>
          </a:p>
          <a:p>
            <a:pPr marL="12700">
              <a:lnSpc>
                <a:spcPct val="100000"/>
              </a:lnSpc>
              <a:tabLst>
                <a:tab pos="368300" algn="l"/>
                <a:tab pos="782955" algn="l"/>
                <a:tab pos="1711960" algn="l"/>
                <a:tab pos="2165350" algn="l"/>
                <a:tab pos="3410585" algn="l"/>
                <a:tab pos="4061460" algn="l"/>
                <a:tab pos="5069840" algn="l"/>
                <a:tab pos="5959475" algn="l"/>
                <a:tab pos="6709409" algn="l"/>
                <a:tab pos="7519670" algn="l"/>
              </a:tabLst>
            </a:pPr>
            <a:r>
              <a:rPr sz="2800" dirty="0">
                <a:latin typeface="Arial"/>
                <a:cs typeface="Arial"/>
              </a:rPr>
              <a:t>It	</a:t>
            </a:r>
            <a:r>
              <a:rPr sz="2800" spc="-5" dirty="0">
                <a:latin typeface="Arial"/>
                <a:cs typeface="Arial"/>
              </a:rPr>
              <a:t>i</a:t>
            </a:r>
            <a:r>
              <a:rPr sz="2800" dirty="0">
                <a:latin typeface="Arial"/>
                <a:cs typeface="Arial"/>
              </a:rPr>
              <a:t>s	</a:t>
            </a:r>
            <a:r>
              <a:rPr sz="2800" spc="-5" dirty="0">
                <a:latin typeface="Arial"/>
                <a:cs typeface="Arial"/>
              </a:rPr>
              <a:t>use</a:t>
            </a:r>
            <a:r>
              <a:rPr sz="2800" dirty="0">
                <a:latin typeface="Arial"/>
                <a:cs typeface="Arial"/>
              </a:rPr>
              <a:t>d	to	</a:t>
            </a:r>
            <a:r>
              <a:rPr sz="2800" spc="-5" dirty="0">
                <a:latin typeface="Arial"/>
                <a:cs typeface="Arial"/>
              </a:rPr>
              <a:t>redu</a:t>
            </a:r>
            <a:r>
              <a:rPr sz="2800" spc="5" dirty="0">
                <a:latin typeface="Arial"/>
                <a:cs typeface="Arial"/>
              </a:rPr>
              <a:t>c</a:t>
            </a:r>
            <a:r>
              <a:rPr sz="2800" dirty="0">
                <a:latin typeface="Arial"/>
                <a:cs typeface="Arial"/>
              </a:rPr>
              <a:t>e	t</a:t>
            </a:r>
            <a:r>
              <a:rPr sz="2800" spc="-5" dirty="0">
                <a:latin typeface="Arial"/>
                <a:cs typeface="Arial"/>
              </a:rPr>
              <a:t>h</a:t>
            </a:r>
            <a:r>
              <a:rPr sz="2800" dirty="0">
                <a:latin typeface="Arial"/>
                <a:cs typeface="Arial"/>
              </a:rPr>
              <a:t>e	</a:t>
            </a:r>
            <a:r>
              <a:rPr sz="2800" spc="-5" dirty="0">
                <a:latin typeface="Arial"/>
                <a:cs typeface="Arial"/>
              </a:rPr>
              <a:t>no</a:t>
            </a:r>
            <a:r>
              <a:rPr sz="2800" spc="5" dirty="0">
                <a:latin typeface="Arial"/>
                <a:cs typeface="Arial"/>
              </a:rPr>
              <a:t>i</a:t>
            </a:r>
            <a:r>
              <a:rPr sz="2800" dirty="0">
                <a:latin typeface="Arial"/>
                <a:cs typeface="Arial"/>
              </a:rPr>
              <a:t>se	</a:t>
            </a:r>
            <a:r>
              <a:rPr sz="2800" spc="5" dirty="0">
                <a:latin typeface="Arial"/>
                <a:cs typeface="Arial"/>
              </a:rPr>
              <a:t>l</a:t>
            </a:r>
            <a:r>
              <a:rPr sz="2800" spc="-5" dirty="0">
                <a:latin typeface="Arial"/>
                <a:cs typeface="Arial"/>
              </a:rPr>
              <a:t>eve</a:t>
            </a:r>
            <a:r>
              <a:rPr sz="2800" dirty="0">
                <a:latin typeface="Arial"/>
                <a:cs typeface="Arial"/>
              </a:rPr>
              <a:t>l	</a:t>
            </a:r>
            <a:r>
              <a:rPr sz="2800" spc="-5" dirty="0">
                <a:latin typeface="Arial"/>
                <a:cs typeface="Arial"/>
              </a:rPr>
              <a:t>an</a:t>
            </a:r>
            <a:r>
              <a:rPr sz="2800" dirty="0">
                <a:latin typeface="Arial"/>
                <a:cs typeface="Arial"/>
              </a:rPr>
              <a:t>d	</a:t>
            </a:r>
            <a:r>
              <a:rPr sz="2800" spc="-5" dirty="0">
                <a:latin typeface="Arial"/>
                <a:cs typeface="Arial"/>
              </a:rPr>
              <a:t>ac</a:t>
            </a:r>
            <a:r>
              <a:rPr sz="2800" dirty="0">
                <a:latin typeface="Arial"/>
                <a:cs typeface="Arial"/>
              </a:rPr>
              <a:t>ts	</a:t>
            </a:r>
            <a:r>
              <a:rPr sz="2800" spc="-5" dirty="0">
                <a:latin typeface="Arial"/>
                <a:cs typeface="Arial"/>
              </a:rPr>
              <a:t>as</a:t>
            </a:r>
            <a:endParaRPr sz="2800">
              <a:latin typeface="Arial"/>
              <a:cs typeface="Arial"/>
            </a:endParaRPr>
          </a:p>
        </p:txBody>
      </p:sp>
      <p:sp>
        <p:nvSpPr>
          <p:cNvPr id="3" name="object 3"/>
          <p:cNvSpPr txBox="1"/>
          <p:nvPr/>
        </p:nvSpPr>
        <p:spPr>
          <a:xfrm>
            <a:off x="685800" y="1343659"/>
            <a:ext cx="3251835" cy="452120"/>
          </a:xfrm>
          <a:prstGeom prst="rect">
            <a:avLst/>
          </a:prstGeom>
        </p:spPr>
        <p:txBody>
          <a:bodyPr vert="horz" wrap="square" lIns="0" tIns="12700" rIns="0" bIns="0" rtlCol="0">
            <a:spAutoFit/>
          </a:bodyPr>
          <a:lstStyle/>
          <a:p>
            <a:pPr marL="12700">
              <a:lnSpc>
                <a:spcPct val="100000"/>
              </a:lnSpc>
              <a:spcBef>
                <a:spcPts val="100"/>
              </a:spcBef>
              <a:tabLst>
                <a:tab pos="1270635" algn="l"/>
                <a:tab pos="2370455" algn="l"/>
              </a:tabLst>
            </a:pPr>
            <a:r>
              <a:rPr sz="2800" spc="5" dirty="0">
                <a:latin typeface="Arial"/>
                <a:cs typeface="Arial"/>
              </a:rPr>
              <a:t>s</a:t>
            </a:r>
            <a:r>
              <a:rPr sz="2800" spc="-5" dirty="0">
                <a:latin typeface="Arial"/>
                <a:cs typeface="Arial"/>
              </a:rPr>
              <a:t>oun</a:t>
            </a:r>
            <a:r>
              <a:rPr sz="2800" dirty="0">
                <a:latin typeface="Arial"/>
                <a:cs typeface="Arial"/>
              </a:rPr>
              <a:t>d	</a:t>
            </a:r>
            <a:r>
              <a:rPr sz="2800" spc="-5" dirty="0">
                <a:latin typeface="Arial"/>
                <a:cs typeface="Arial"/>
              </a:rPr>
              <a:t>proo</a:t>
            </a:r>
            <a:r>
              <a:rPr sz="2800" dirty="0">
                <a:latin typeface="Arial"/>
                <a:cs typeface="Arial"/>
              </a:rPr>
              <a:t>f	</a:t>
            </a:r>
            <a:r>
              <a:rPr sz="2800" spc="-5" dirty="0">
                <a:latin typeface="Arial"/>
                <a:cs typeface="Arial"/>
              </a:rPr>
              <a:t>la</a:t>
            </a:r>
            <a:r>
              <a:rPr sz="2800" spc="-15" dirty="0">
                <a:latin typeface="Arial"/>
                <a:cs typeface="Arial"/>
              </a:rPr>
              <a:t>y</a:t>
            </a:r>
            <a:r>
              <a:rPr sz="2800" spc="-5" dirty="0">
                <a:latin typeface="Arial"/>
                <a:cs typeface="Arial"/>
              </a:rPr>
              <a:t>e</a:t>
            </a:r>
            <a:r>
              <a:rPr sz="2800" spc="5" dirty="0">
                <a:latin typeface="Arial"/>
                <a:cs typeface="Arial"/>
              </a:rPr>
              <a:t>r</a:t>
            </a:r>
            <a:r>
              <a:rPr sz="2800" dirty="0">
                <a:latin typeface="Arial"/>
                <a:cs typeface="Arial"/>
              </a:rPr>
              <a:t>.</a:t>
            </a:r>
            <a:endParaRPr sz="2800">
              <a:latin typeface="Arial"/>
              <a:cs typeface="Arial"/>
            </a:endParaRPr>
          </a:p>
        </p:txBody>
      </p:sp>
      <p:sp>
        <p:nvSpPr>
          <p:cNvPr id="4" name="object 4"/>
          <p:cNvSpPr txBox="1"/>
          <p:nvPr/>
        </p:nvSpPr>
        <p:spPr>
          <a:xfrm>
            <a:off x="685800" y="1343659"/>
            <a:ext cx="7911465" cy="878840"/>
          </a:xfrm>
          <a:prstGeom prst="rect">
            <a:avLst/>
          </a:prstGeom>
        </p:spPr>
        <p:txBody>
          <a:bodyPr vert="horz" wrap="square" lIns="0" tIns="12700" rIns="0" bIns="0" rtlCol="0">
            <a:spAutoFit/>
          </a:bodyPr>
          <a:lstStyle/>
          <a:p>
            <a:pPr marL="12700" marR="5080" indent="3514725">
              <a:lnSpc>
                <a:spcPct val="100000"/>
              </a:lnSpc>
              <a:spcBef>
                <a:spcPts val="100"/>
              </a:spcBef>
              <a:tabLst>
                <a:tab pos="1649095" algn="l"/>
                <a:tab pos="2595245" algn="l"/>
                <a:tab pos="3460115" algn="l"/>
                <a:tab pos="4013200" algn="l"/>
                <a:tab pos="4128770" algn="l"/>
                <a:tab pos="5567045" algn="l"/>
                <a:tab pos="5589270" algn="l"/>
                <a:tab pos="7145655" algn="l"/>
                <a:tab pos="7303770" algn="l"/>
              </a:tabLst>
            </a:pPr>
            <a:r>
              <a:rPr sz="2800" dirty="0">
                <a:latin typeface="Arial"/>
                <a:cs typeface="Arial"/>
              </a:rPr>
              <a:t>It	</a:t>
            </a:r>
            <a:r>
              <a:rPr sz="2800" spc="5" dirty="0">
                <a:latin typeface="Arial"/>
                <a:cs typeface="Arial"/>
              </a:rPr>
              <a:t>c</a:t>
            </a:r>
            <a:r>
              <a:rPr sz="2800" spc="-5" dirty="0">
                <a:latin typeface="Arial"/>
                <a:cs typeface="Arial"/>
              </a:rPr>
              <a:t>ons</a:t>
            </a:r>
            <a:r>
              <a:rPr sz="2800" spc="5" dirty="0">
                <a:latin typeface="Arial"/>
                <a:cs typeface="Arial"/>
              </a:rPr>
              <a:t>i</a:t>
            </a:r>
            <a:r>
              <a:rPr sz="2800" dirty="0">
                <a:latin typeface="Arial"/>
                <a:cs typeface="Arial"/>
              </a:rPr>
              <a:t>sts		ce</a:t>
            </a:r>
            <a:r>
              <a:rPr sz="2800" spc="25" dirty="0">
                <a:latin typeface="Arial"/>
                <a:cs typeface="Arial"/>
              </a:rPr>
              <a:t>m</a:t>
            </a:r>
            <a:r>
              <a:rPr sz="2800" spc="-5" dirty="0">
                <a:latin typeface="Arial"/>
                <a:cs typeface="Arial"/>
              </a:rPr>
              <a:t>en</a:t>
            </a:r>
            <a:r>
              <a:rPr sz="2800" dirty="0">
                <a:latin typeface="Arial"/>
                <a:cs typeface="Arial"/>
              </a:rPr>
              <a:t>t,	</a:t>
            </a:r>
            <a:r>
              <a:rPr sz="2800" spc="-5" dirty="0">
                <a:latin typeface="Arial"/>
                <a:cs typeface="Arial"/>
              </a:rPr>
              <a:t>l</a:t>
            </a:r>
            <a:r>
              <a:rPr sz="2800" spc="5" dirty="0">
                <a:latin typeface="Arial"/>
                <a:cs typeface="Arial"/>
              </a:rPr>
              <a:t>i</a:t>
            </a:r>
            <a:r>
              <a:rPr sz="2800" spc="10" dirty="0">
                <a:latin typeface="Arial"/>
                <a:cs typeface="Arial"/>
              </a:rPr>
              <a:t>m</a:t>
            </a:r>
            <a:r>
              <a:rPr sz="2800" spc="-5" dirty="0">
                <a:latin typeface="Arial"/>
                <a:cs typeface="Arial"/>
              </a:rPr>
              <a:t>e,  gypsu</a:t>
            </a:r>
            <a:r>
              <a:rPr sz="2800" spc="10" dirty="0">
                <a:latin typeface="Arial"/>
                <a:cs typeface="Arial"/>
              </a:rPr>
              <a:t>m</a:t>
            </a:r>
            <a:r>
              <a:rPr sz="2800" dirty="0">
                <a:latin typeface="Arial"/>
                <a:cs typeface="Arial"/>
              </a:rPr>
              <a:t>,	</a:t>
            </a:r>
            <a:r>
              <a:rPr sz="2800" spc="5" dirty="0">
                <a:latin typeface="Arial"/>
                <a:cs typeface="Arial"/>
              </a:rPr>
              <a:t>s</a:t>
            </a:r>
            <a:r>
              <a:rPr sz="2800" spc="-5" dirty="0">
                <a:latin typeface="Arial"/>
                <a:cs typeface="Arial"/>
              </a:rPr>
              <a:t>la</a:t>
            </a:r>
            <a:r>
              <a:rPr sz="2800" dirty="0">
                <a:latin typeface="Arial"/>
                <a:cs typeface="Arial"/>
              </a:rPr>
              <a:t>g	</a:t>
            </a:r>
            <a:r>
              <a:rPr sz="2800" spc="-5" dirty="0">
                <a:latin typeface="Arial"/>
                <a:cs typeface="Arial"/>
              </a:rPr>
              <a:t>e</a:t>
            </a:r>
            <a:r>
              <a:rPr sz="2800" spc="-10" dirty="0">
                <a:latin typeface="Arial"/>
                <a:cs typeface="Arial"/>
              </a:rPr>
              <a:t>t</a:t>
            </a:r>
            <a:r>
              <a:rPr sz="2800" spc="5" dirty="0">
                <a:latin typeface="Arial"/>
                <a:cs typeface="Arial"/>
              </a:rPr>
              <a:t>c</a:t>
            </a:r>
            <a:r>
              <a:rPr sz="2800" dirty="0">
                <a:latin typeface="Arial"/>
                <a:cs typeface="Arial"/>
              </a:rPr>
              <a:t>.	</a:t>
            </a:r>
            <a:r>
              <a:rPr sz="2800" spc="-5" dirty="0">
                <a:latin typeface="Arial"/>
                <a:cs typeface="Arial"/>
              </a:rPr>
              <a:t>a</a:t>
            </a:r>
            <a:r>
              <a:rPr sz="2800" dirty="0">
                <a:latin typeface="Arial"/>
                <a:cs typeface="Arial"/>
              </a:rPr>
              <a:t>s		</a:t>
            </a:r>
            <a:r>
              <a:rPr sz="2800" spc="-5" dirty="0">
                <a:latin typeface="Arial"/>
                <a:cs typeface="Arial"/>
              </a:rPr>
              <a:t>bind</a:t>
            </a:r>
            <a:r>
              <a:rPr sz="2800" spc="5" dirty="0">
                <a:latin typeface="Arial"/>
                <a:cs typeface="Arial"/>
              </a:rPr>
              <a:t>i</a:t>
            </a:r>
            <a:r>
              <a:rPr sz="2800" spc="-5" dirty="0">
                <a:latin typeface="Arial"/>
                <a:cs typeface="Arial"/>
              </a:rPr>
              <a:t>n</a:t>
            </a:r>
            <a:r>
              <a:rPr sz="2800" dirty="0">
                <a:latin typeface="Arial"/>
                <a:cs typeface="Arial"/>
              </a:rPr>
              <a:t>g	</a:t>
            </a:r>
            <a:r>
              <a:rPr sz="2800" spc="10" dirty="0">
                <a:latin typeface="Arial"/>
                <a:cs typeface="Arial"/>
              </a:rPr>
              <a:t>m</a:t>
            </a:r>
            <a:r>
              <a:rPr sz="2800" spc="-5" dirty="0">
                <a:latin typeface="Arial"/>
                <a:cs typeface="Arial"/>
              </a:rPr>
              <a:t>a</a:t>
            </a:r>
            <a:r>
              <a:rPr sz="2800" dirty="0">
                <a:latin typeface="Arial"/>
                <a:cs typeface="Arial"/>
              </a:rPr>
              <a:t>t</a:t>
            </a:r>
            <a:r>
              <a:rPr sz="2800" spc="-5" dirty="0">
                <a:latin typeface="Arial"/>
                <a:cs typeface="Arial"/>
              </a:rPr>
              <a:t>e</a:t>
            </a:r>
            <a:r>
              <a:rPr sz="2800" spc="5" dirty="0">
                <a:latin typeface="Arial"/>
                <a:cs typeface="Arial"/>
              </a:rPr>
              <a:t>r</a:t>
            </a:r>
            <a:r>
              <a:rPr sz="2800" spc="-5" dirty="0">
                <a:latin typeface="Arial"/>
                <a:cs typeface="Arial"/>
              </a:rPr>
              <a:t>ial</a:t>
            </a:r>
            <a:r>
              <a:rPr sz="2800" dirty="0">
                <a:latin typeface="Arial"/>
                <a:cs typeface="Arial"/>
              </a:rPr>
              <a:t>s		</a:t>
            </a:r>
            <a:r>
              <a:rPr sz="2800" spc="-5" dirty="0">
                <a:latin typeface="Arial"/>
                <a:cs typeface="Arial"/>
              </a:rPr>
              <a:t>and</a:t>
            </a:r>
            <a:endParaRPr sz="2800">
              <a:latin typeface="Arial"/>
              <a:cs typeface="Arial"/>
            </a:endParaRPr>
          </a:p>
        </p:txBody>
      </p:sp>
      <p:sp>
        <p:nvSpPr>
          <p:cNvPr id="5" name="object 5"/>
          <p:cNvSpPr txBox="1"/>
          <p:nvPr/>
        </p:nvSpPr>
        <p:spPr>
          <a:xfrm>
            <a:off x="685800" y="2197100"/>
            <a:ext cx="7910195" cy="2159000"/>
          </a:xfrm>
          <a:prstGeom prst="rect">
            <a:avLst/>
          </a:prstGeom>
        </p:spPr>
        <p:txBody>
          <a:bodyPr vert="horz" wrap="square" lIns="0" tIns="12700" rIns="0" bIns="0" rtlCol="0">
            <a:spAutoFit/>
          </a:bodyPr>
          <a:lstStyle/>
          <a:p>
            <a:pPr marL="12700" algn="just">
              <a:lnSpc>
                <a:spcPct val="100000"/>
              </a:lnSpc>
              <a:spcBef>
                <a:spcPts val="100"/>
              </a:spcBef>
            </a:pPr>
            <a:r>
              <a:rPr sz="2800" dirty="0">
                <a:latin typeface="Arial"/>
                <a:cs typeface="Arial"/>
              </a:rPr>
              <a:t>pumice, </a:t>
            </a:r>
            <a:r>
              <a:rPr sz="2800" spc="-5" dirty="0">
                <a:latin typeface="Arial"/>
                <a:cs typeface="Arial"/>
              </a:rPr>
              <a:t>cinders as</a:t>
            </a:r>
            <a:r>
              <a:rPr sz="2800" spc="10" dirty="0">
                <a:latin typeface="Arial"/>
                <a:cs typeface="Arial"/>
              </a:rPr>
              <a:t> </a:t>
            </a:r>
            <a:r>
              <a:rPr sz="2800" spc="-5" dirty="0">
                <a:latin typeface="Arial"/>
                <a:cs typeface="Arial"/>
              </a:rPr>
              <a:t>adulterants.</a:t>
            </a:r>
            <a:endParaRPr sz="2800">
              <a:latin typeface="Arial"/>
              <a:cs typeface="Arial"/>
            </a:endParaRPr>
          </a:p>
          <a:p>
            <a:pPr marL="12700" algn="just">
              <a:lnSpc>
                <a:spcPct val="100000"/>
              </a:lnSpc>
            </a:pPr>
            <a:r>
              <a:rPr sz="2800" b="1" spc="-5" dirty="0">
                <a:latin typeface="Arial"/>
                <a:cs typeface="Arial"/>
              </a:rPr>
              <a:t>X-ray </a:t>
            </a:r>
            <a:r>
              <a:rPr sz="2800" b="1" spc="-10" dirty="0">
                <a:latin typeface="Arial"/>
                <a:cs typeface="Arial"/>
              </a:rPr>
              <a:t>Shielding</a:t>
            </a:r>
            <a:r>
              <a:rPr sz="2800" b="1" spc="-45" dirty="0">
                <a:latin typeface="Arial"/>
                <a:cs typeface="Arial"/>
              </a:rPr>
              <a:t> </a:t>
            </a:r>
            <a:r>
              <a:rPr sz="2800" b="1" spc="-10" dirty="0">
                <a:latin typeface="Arial"/>
                <a:cs typeface="Arial"/>
              </a:rPr>
              <a:t>Mortar</a:t>
            </a:r>
            <a:endParaRPr sz="2800">
              <a:latin typeface="Arial"/>
              <a:cs typeface="Arial"/>
            </a:endParaRPr>
          </a:p>
          <a:p>
            <a:pPr marL="12700" marR="5080" algn="just">
              <a:lnSpc>
                <a:spcPct val="100000"/>
              </a:lnSpc>
            </a:pPr>
            <a:r>
              <a:rPr sz="2800" spc="-5" dirty="0">
                <a:latin typeface="Arial"/>
                <a:cs typeface="Arial"/>
              </a:rPr>
              <a:t>To provide protection against </a:t>
            </a:r>
            <a:r>
              <a:rPr sz="2800" dirty="0">
                <a:latin typeface="Arial"/>
                <a:cs typeface="Arial"/>
              </a:rPr>
              <a:t>ill </a:t>
            </a:r>
            <a:r>
              <a:rPr sz="2800" spc="-5" dirty="0">
                <a:latin typeface="Arial"/>
                <a:cs typeface="Arial"/>
              </a:rPr>
              <a:t>effects </a:t>
            </a:r>
            <a:r>
              <a:rPr sz="2800" spc="5" dirty="0">
                <a:latin typeface="Arial"/>
                <a:cs typeface="Arial"/>
              </a:rPr>
              <a:t>of </a:t>
            </a:r>
            <a:r>
              <a:rPr sz="2800" spc="-5" dirty="0">
                <a:latin typeface="Arial"/>
                <a:cs typeface="Arial"/>
              </a:rPr>
              <a:t>X-rays,  </a:t>
            </a:r>
            <a:r>
              <a:rPr sz="2800" dirty="0">
                <a:latin typeface="Arial"/>
                <a:cs typeface="Arial"/>
              </a:rPr>
              <a:t>the X-ray </a:t>
            </a:r>
            <a:r>
              <a:rPr sz="2800" spc="-5" dirty="0">
                <a:latin typeface="Arial"/>
                <a:cs typeface="Arial"/>
              </a:rPr>
              <a:t>room </a:t>
            </a:r>
            <a:r>
              <a:rPr sz="2800" spc="-10" dirty="0">
                <a:latin typeface="Arial"/>
                <a:cs typeface="Arial"/>
              </a:rPr>
              <a:t>walls </a:t>
            </a:r>
            <a:r>
              <a:rPr sz="2800" spc="-5" dirty="0">
                <a:latin typeface="Arial"/>
                <a:cs typeface="Arial"/>
              </a:rPr>
              <a:t>and </a:t>
            </a:r>
            <a:r>
              <a:rPr sz="2800" dirty="0">
                <a:latin typeface="Arial"/>
                <a:cs typeface="Arial"/>
              </a:rPr>
              <a:t>ceilings </a:t>
            </a:r>
            <a:r>
              <a:rPr sz="2800" spc="-5" dirty="0">
                <a:latin typeface="Arial"/>
                <a:cs typeface="Arial"/>
              </a:rPr>
              <a:t>are plastered by  </a:t>
            </a:r>
            <a:r>
              <a:rPr sz="2800" dirty="0">
                <a:latin typeface="Arial"/>
                <a:cs typeface="Arial"/>
              </a:rPr>
              <a:t>X-ray</a:t>
            </a:r>
            <a:r>
              <a:rPr sz="2800" spc="240" dirty="0">
                <a:latin typeface="Arial"/>
                <a:cs typeface="Arial"/>
              </a:rPr>
              <a:t> </a:t>
            </a:r>
            <a:r>
              <a:rPr sz="2800" spc="-5" dirty="0">
                <a:latin typeface="Arial"/>
                <a:cs typeface="Arial"/>
              </a:rPr>
              <a:t>shielding</a:t>
            </a:r>
            <a:r>
              <a:rPr sz="2800" spc="250" dirty="0">
                <a:latin typeface="Arial"/>
                <a:cs typeface="Arial"/>
              </a:rPr>
              <a:t> </a:t>
            </a:r>
            <a:r>
              <a:rPr sz="2800" dirty="0">
                <a:latin typeface="Arial"/>
                <a:cs typeface="Arial"/>
              </a:rPr>
              <a:t>mortar.</a:t>
            </a:r>
            <a:r>
              <a:rPr sz="2800" spc="250" dirty="0">
                <a:latin typeface="Arial"/>
                <a:cs typeface="Arial"/>
              </a:rPr>
              <a:t> </a:t>
            </a:r>
            <a:r>
              <a:rPr sz="2800" spc="-5" dirty="0">
                <a:latin typeface="Arial"/>
                <a:cs typeface="Arial"/>
              </a:rPr>
              <a:t>This</a:t>
            </a:r>
            <a:r>
              <a:rPr sz="2800" spc="260" dirty="0">
                <a:latin typeface="Arial"/>
                <a:cs typeface="Arial"/>
              </a:rPr>
              <a:t> </a:t>
            </a:r>
            <a:r>
              <a:rPr sz="2800" spc="-5" dirty="0">
                <a:latin typeface="Arial"/>
                <a:cs typeface="Arial"/>
              </a:rPr>
              <a:t>is</a:t>
            </a:r>
            <a:r>
              <a:rPr sz="2800" spc="260" dirty="0">
                <a:latin typeface="Arial"/>
                <a:cs typeface="Arial"/>
              </a:rPr>
              <a:t> </a:t>
            </a:r>
            <a:r>
              <a:rPr sz="2800" spc="-5" dirty="0">
                <a:latin typeface="Arial"/>
                <a:cs typeface="Arial"/>
              </a:rPr>
              <a:t>heavy</a:t>
            </a:r>
            <a:r>
              <a:rPr sz="2800" spc="240" dirty="0">
                <a:latin typeface="Arial"/>
                <a:cs typeface="Arial"/>
              </a:rPr>
              <a:t> </a:t>
            </a:r>
            <a:r>
              <a:rPr sz="2800" spc="-5" dirty="0">
                <a:latin typeface="Arial"/>
                <a:cs typeface="Arial"/>
              </a:rPr>
              <a:t>type</a:t>
            </a:r>
            <a:r>
              <a:rPr sz="2800" spc="250" dirty="0">
                <a:latin typeface="Arial"/>
                <a:cs typeface="Arial"/>
              </a:rPr>
              <a:t> </a:t>
            </a:r>
            <a:r>
              <a:rPr sz="2800" dirty="0">
                <a:latin typeface="Arial"/>
                <a:cs typeface="Arial"/>
              </a:rPr>
              <a:t>mortar</a:t>
            </a:r>
            <a:endParaRPr sz="2800">
              <a:latin typeface="Arial"/>
              <a:cs typeface="Arial"/>
            </a:endParaRPr>
          </a:p>
        </p:txBody>
      </p:sp>
      <p:sp>
        <p:nvSpPr>
          <p:cNvPr id="6" name="object 6"/>
          <p:cNvSpPr txBox="1"/>
          <p:nvPr/>
        </p:nvSpPr>
        <p:spPr>
          <a:xfrm>
            <a:off x="2804721" y="4330700"/>
            <a:ext cx="5828665" cy="452120"/>
          </a:xfrm>
          <a:prstGeom prst="rect">
            <a:avLst/>
          </a:prstGeom>
        </p:spPr>
        <p:txBody>
          <a:bodyPr vert="horz" wrap="square" lIns="0" tIns="12700" rIns="0" bIns="0" rtlCol="0">
            <a:spAutoFit/>
          </a:bodyPr>
          <a:lstStyle/>
          <a:p>
            <a:pPr marL="50800">
              <a:lnSpc>
                <a:spcPct val="100000"/>
              </a:lnSpc>
              <a:spcBef>
                <a:spcPts val="100"/>
              </a:spcBef>
              <a:tabLst>
                <a:tab pos="1612900" algn="l"/>
                <a:tab pos="3157220" algn="l"/>
                <a:tab pos="5099050" algn="l"/>
              </a:tabLst>
            </a:pPr>
            <a:r>
              <a:rPr sz="2800" spc="-5" dirty="0">
                <a:latin typeface="Arial"/>
                <a:cs typeface="Arial"/>
              </a:rPr>
              <a:t>density	around	</a:t>
            </a:r>
            <a:r>
              <a:rPr sz="2800" spc="5" dirty="0">
                <a:latin typeface="Arial"/>
                <a:cs typeface="Arial"/>
              </a:rPr>
              <a:t>22KN/m</a:t>
            </a:r>
            <a:r>
              <a:rPr sz="2400" spc="7" baseline="29513" dirty="0">
                <a:latin typeface="Arial"/>
                <a:cs typeface="Arial"/>
              </a:rPr>
              <a:t>3</a:t>
            </a:r>
            <a:r>
              <a:rPr sz="2800" spc="5" dirty="0">
                <a:latin typeface="Arial"/>
                <a:cs typeface="Arial"/>
              </a:rPr>
              <a:t>.	</a:t>
            </a:r>
            <a:r>
              <a:rPr sz="2800" spc="-10" dirty="0">
                <a:latin typeface="Arial"/>
                <a:cs typeface="Arial"/>
              </a:rPr>
              <a:t>Fine</a:t>
            </a:r>
            <a:endParaRPr sz="2800">
              <a:latin typeface="Arial"/>
              <a:cs typeface="Arial"/>
            </a:endParaRPr>
          </a:p>
        </p:txBody>
      </p:sp>
      <p:sp>
        <p:nvSpPr>
          <p:cNvPr id="7" name="object 7"/>
          <p:cNvSpPr txBox="1"/>
          <p:nvPr/>
        </p:nvSpPr>
        <p:spPr>
          <a:xfrm>
            <a:off x="2685480" y="4757420"/>
            <a:ext cx="2250440" cy="878840"/>
          </a:xfrm>
          <a:prstGeom prst="rect">
            <a:avLst/>
          </a:prstGeom>
        </p:spPr>
        <p:txBody>
          <a:bodyPr vert="horz" wrap="square" lIns="0" tIns="12700" rIns="0" bIns="0" rtlCol="0">
            <a:spAutoFit/>
          </a:bodyPr>
          <a:lstStyle/>
          <a:p>
            <a:pPr marL="12700" marR="5080" indent="171450">
              <a:lnSpc>
                <a:spcPct val="100000"/>
              </a:lnSpc>
              <a:spcBef>
                <a:spcPts val="100"/>
              </a:spcBef>
              <a:tabLst>
                <a:tab pos="785495" algn="l"/>
                <a:tab pos="1288415" algn="l"/>
                <a:tab pos="1816735" algn="l"/>
              </a:tabLst>
            </a:pPr>
            <a:r>
              <a:rPr sz="2800" dirty="0">
                <a:latin typeface="Arial"/>
                <a:cs typeface="Arial"/>
              </a:rPr>
              <a:t>f</a:t>
            </a:r>
            <a:r>
              <a:rPr sz="2800" spc="5" dirty="0">
                <a:latin typeface="Arial"/>
                <a:cs typeface="Arial"/>
              </a:rPr>
              <a:t>r</a:t>
            </a:r>
            <a:r>
              <a:rPr sz="2800" spc="-5" dirty="0">
                <a:latin typeface="Arial"/>
                <a:cs typeface="Arial"/>
              </a:rPr>
              <a:t>o</a:t>
            </a:r>
            <a:r>
              <a:rPr sz="2800" dirty="0">
                <a:latin typeface="Arial"/>
                <a:cs typeface="Arial"/>
              </a:rPr>
              <a:t>m	</a:t>
            </a:r>
            <a:r>
              <a:rPr sz="2800" spc="-5" dirty="0">
                <a:latin typeface="Arial"/>
                <a:cs typeface="Arial"/>
              </a:rPr>
              <a:t>heavy  are	used	</a:t>
            </a:r>
            <a:r>
              <a:rPr sz="2800" dirty="0">
                <a:latin typeface="Arial"/>
                <a:cs typeface="Arial"/>
              </a:rPr>
              <a:t>to</a:t>
            </a:r>
            <a:endParaRPr sz="2800">
              <a:latin typeface="Arial"/>
              <a:cs typeface="Arial"/>
            </a:endParaRPr>
          </a:p>
        </p:txBody>
      </p:sp>
      <p:sp>
        <p:nvSpPr>
          <p:cNvPr id="8" name="object 8"/>
          <p:cNvSpPr txBox="1"/>
          <p:nvPr/>
        </p:nvSpPr>
        <p:spPr>
          <a:xfrm>
            <a:off x="5046450" y="4757420"/>
            <a:ext cx="1251585" cy="878840"/>
          </a:xfrm>
          <a:prstGeom prst="rect">
            <a:avLst/>
          </a:prstGeom>
        </p:spPr>
        <p:txBody>
          <a:bodyPr vert="horz" wrap="square" lIns="0" tIns="12700" rIns="0" bIns="0" rtlCol="0">
            <a:spAutoFit/>
          </a:bodyPr>
          <a:lstStyle/>
          <a:p>
            <a:pPr marL="12700" marR="5080" indent="252729">
              <a:lnSpc>
                <a:spcPct val="100000"/>
              </a:lnSpc>
              <a:spcBef>
                <a:spcPts val="100"/>
              </a:spcBef>
            </a:pPr>
            <a:r>
              <a:rPr sz="2800" spc="-5" dirty="0">
                <a:latin typeface="Arial"/>
                <a:cs typeface="Arial"/>
              </a:rPr>
              <a:t>rock  prepa</a:t>
            </a:r>
            <a:r>
              <a:rPr sz="2800" spc="5" dirty="0">
                <a:latin typeface="Arial"/>
                <a:cs typeface="Arial"/>
              </a:rPr>
              <a:t>r</a:t>
            </a:r>
            <a:r>
              <a:rPr sz="2800" dirty="0">
                <a:latin typeface="Arial"/>
                <a:cs typeface="Arial"/>
              </a:rPr>
              <a:t>e</a:t>
            </a:r>
            <a:endParaRPr sz="2800">
              <a:latin typeface="Arial"/>
              <a:cs typeface="Arial"/>
            </a:endParaRPr>
          </a:p>
        </p:txBody>
      </p:sp>
      <p:sp>
        <p:nvSpPr>
          <p:cNvPr id="9" name="object 9"/>
          <p:cNvSpPr txBox="1"/>
          <p:nvPr/>
        </p:nvSpPr>
        <p:spPr>
          <a:xfrm>
            <a:off x="6362138" y="4757420"/>
            <a:ext cx="2235200" cy="878840"/>
          </a:xfrm>
          <a:prstGeom prst="rect">
            <a:avLst/>
          </a:prstGeom>
        </p:spPr>
        <p:txBody>
          <a:bodyPr vert="horz" wrap="square" lIns="0" tIns="12700" rIns="0" bIns="0" rtlCol="0">
            <a:spAutoFit/>
          </a:bodyPr>
          <a:lstStyle/>
          <a:p>
            <a:pPr marL="180975" marR="5080" indent="-168910">
              <a:lnSpc>
                <a:spcPct val="100000"/>
              </a:lnSpc>
              <a:spcBef>
                <a:spcPts val="100"/>
              </a:spcBef>
              <a:tabLst>
                <a:tab pos="993775" algn="l"/>
                <a:tab pos="1924685" algn="l"/>
              </a:tabLst>
            </a:pPr>
            <a:r>
              <a:rPr sz="2800" spc="-5" dirty="0">
                <a:latin typeface="Arial"/>
                <a:cs typeface="Arial"/>
              </a:rPr>
              <a:t>an</a:t>
            </a:r>
            <a:r>
              <a:rPr sz="2800" dirty="0">
                <a:latin typeface="Arial"/>
                <a:cs typeface="Arial"/>
              </a:rPr>
              <a:t>d	</a:t>
            </a:r>
            <a:r>
              <a:rPr sz="2800" spc="-765" dirty="0">
                <a:latin typeface="Arial"/>
                <a:cs typeface="Arial"/>
              </a:rPr>
              <a:t> </a:t>
            </a:r>
            <a:r>
              <a:rPr sz="2800" dirty="0">
                <a:latin typeface="Arial"/>
                <a:cs typeface="Arial"/>
              </a:rPr>
              <a:t>su</a:t>
            </a:r>
            <a:r>
              <a:rPr sz="2800" spc="5" dirty="0">
                <a:latin typeface="Arial"/>
                <a:cs typeface="Arial"/>
              </a:rPr>
              <a:t>i</a:t>
            </a:r>
            <a:r>
              <a:rPr sz="2800" dirty="0">
                <a:latin typeface="Arial"/>
                <a:cs typeface="Arial"/>
              </a:rPr>
              <a:t>t</a:t>
            </a:r>
            <a:r>
              <a:rPr sz="2800" spc="-5" dirty="0">
                <a:latin typeface="Arial"/>
                <a:cs typeface="Arial"/>
              </a:rPr>
              <a:t>abl</a:t>
            </a:r>
            <a:r>
              <a:rPr sz="2800" dirty="0">
                <a:latin typeface="Arial"/>
                <a:cs typeface="Arial"/>
              </a:rPr>
              <a:t>e  t</a:t>
            </a:r>
            <a:r>
              <a:rPr sz="2800" spc="-5" dirty="0">
                <a:latin typeface="Arial"/>
                <a:cs typeface="Arial"/>
              </a:rPr>
              <a:t>h</a:t>
            </a:r>
            <a:r>
              <a:rPr sz="2800" spc="5" dirty="0">
                <a:latin typeface="Arial"/>
                <a:cs typeface="Arial"/>
              </a:rPr>
              <a:t>i</a:t>
            </a:r>
            <a:r>
              <a:rPr sz="2800" dirty="0">
                <a:latin typeface="Arial"/>
                <a:cs typeface="Arial"/>
              </a:rPr>
              <a:t>s	</a:t>
            </a:r>
            <a:r>
              <a:rPr sz="2800" spc="5" dirty="0">
                <a:latin typeface="Arial"/>
                <a:cs typeface="Arial"/>
              </a:rPr>
              <a:t>t</a:t>
            </a:r>
            <a:r>
              <a:rPr sz="2800" spc="-15" dirty="0">
                <a:latin typeface="Arial"/>
                <a:cs typeface="Arial"/>
              </a:rPr>
              <a:t>y</a:t>
            </a:r>
            <a:r>
              <a:rPr sz="2800" spc="-5" dirty="0">
                <a:latin typeface="Arial"/>
                <a:cs typeface="Arial"/>
              </a:rPr>
              <a:t>p</a:t>
            </a:r>
            <a:r>
              <a:rPr sz="2800" dirty="0">
                <a:latin typeface="Arial"/>
                <a:cs typeface="Arial"/>
              </a:rPr>
              <a:t>e	</a:t>
            </a:r>
            <a:r>
              <a:rPr sz="2800" spc="-5" dirty="0">
                <a:latin typeface="Arial"/>
                <a:cs typeface="Arial"/>
              </a:rPr>
              <a:t>of</a:t>
            </a:r>
            <a:endParaRPr sz="2800">
              <a:latin typeface="Arial"/>
              <a:cs typeface="Arial"/>
            </a:endParaRPr>
          </a:p>
        </p:txBody>
      </p:sp>
      <p:sp>
        <p:nvSpPr>
          <p:cNvPr id="10" name="object 10"/>
          <p:cNvSpPr txBox="1"/>
          <p:nvPr/>
        </p:nvSpPr>
        <p:spPr>
          <a:xfrm>
            <a:off x="685800" y="4330700"/>
            <a:ext cx="1806575" cy="2157730"/>
          </a:xfrm>
          <a:prstGeom prst="rect">
            <a:avLst/>
          </a:prstGeom>
        </p:spPr>
        <p:txBody>
          <a:bodyPr vert="horz" wrap="square" lIns="0" tIns="12700" rIns="0" bIns="0" rtlCol="0">
            <a:spAutoFit/>
          </a:bodyPr>
          <a:lstStyle/>
          <a:p>
            <a:pPr marL="12700" marR="5080" algn="just">
              <a:lnSpc>
                <a:spcPct val="100000"/>
              </a:lnSpc>
              <a:spcBef>
                <a:spcPts val="100"/>
              </a:spcBef>
            </a:pPr>
            <a:r>
              <a:rPr sz="2800" spc="-5" dirty="0">
                <a:latin typeface="Arial"/>
                <a:cs typeface="Arial"/>
              </a:rPr>
              <a:t>with bulk  a</a:t>
            </a:r>
            <a:r>
              <a:rPr sz="2800" spc="10" dirty="0">
                <a:latin typeface="Arial"/>
                <a:cs typeface="Arial"/>
              </a:rPr>
              <a:t>g</a:t>
            </a:r>
            <a:r>
              <a:rPr sz="2800" spc="-10" dirty="0">
                <a:latin typeface="Arial"/>
                <a:cs typeface="Arial"/>
              </a:rPr>
              <a:t>g</a:t>
            </a:r>
            <a:r>
              <a:rPr sz="2800" spc="5" dirty="0">
                <a:latin typeface="Arial"/>
                <a:cs typeface="Arial"/>
              </a:rPr>
              <a:t>r</a:t>
            </a:r>
            <a:r>
              <a:rPr sz="2800" spc="-5" dirty="0">
                <a:latin typeface="Arial"/>
                <a:cs typeface="Arial"/>
              </a:rPr>
              <a:t>ega</a:t>
            </a:r>
            <a:r>
              <a:rPr sz="2800" dirty="0">
                <a:latin typeface="Arial"/>
                <a:cs typeface="Arial"/>
              </a:rPr>
              <a:t>t</a:t>
            </a:r>
            <a:r>
              <a:rPr sz="2800" spc="-5" dirty="0">
                <a:latin typeface="Arial"/>
                <a:cs typeface="Arial"/>
              </a:rPr>
              <a:t>es  admixtures  </a:t>
            </a:r>
            <a:r>
              <a:rPr sz="2800" dirty="0">
                <a:latin typeface="Arial"/>
                <a:cs typeface="Arial"/>
              </a:rPr>
              <a:t>mortar.</a:t>
            </a:r>
            <a:endParaRPr sz="2800">
              <a:latin typeface="Arial"/>
              <a:cs typeface="Arial"/>
            </a:endParaRPr>
          </a:p>
          <a:p>
            <a:pPr marL="12700">
              <a:lnSpc>
                <a:spcPts val="3350"/>
              </a:lnSpc>
            </a:pPr>
            <a:r>
              <a:rPr sz="2800" dirty="0">
                <a:latin typeface="Arial"/>
                <a:cs typeface="Arial"/>
              </a:rPr>
              <a:t>.</a:t>
            </a:r>
            <a:endParaRPr sz="2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8469" y="643890"/>
            <a:ext cx="8141334" cy="5143500"/>
          </a:xfrm>
          <a:prstGeom prst="rect">
            <a:avLst/>
          </a:prstGeom>
        </p:spPr>
        <p:txBody>
          <a:bodyPr vert="horz" wrap="square" lIns="0" tIns="12700" rIns="0" bIns="0" rtlCol="0">
            <a:spAutoFit/>
          </a:bodyPr>
          <a:lstStyle/>
          <a:p>
            <a:pPr marL="12700" algn="just">
              <a:lnSpc>
                <a:spcPts val="3354"/>
              </a:lnSpc>
              <a:spcBef>
                <a:spcPts val="100"/>
              </a:spcBef>
            </a:pPr>
            <a:r>
              <a:rPr sz="2800" b="1" spc="-10" dirty="0">
                <a:latin typeface="Arial"/>
                <a:cs typeface="Arial"/>
              </a:rPr>
              <a:t>Chemical </a:t>
            </a:r>
            <a:r>
              <a:rPr sz="2800" b="1" spc="-5" dirty="0">
                <a:latin typeface="Arial"/>
                <a:cs typeface="Arial"/>
              </a:rPr>
              <a:t>Resistant</a:t>
            </a:r>
            <a:r>
              <a:rPr sz="2800" b="1" spc="10" dirty="0">
                <a:latin typeface="Arial"/>
                <a:cs typeface="Arial"/>
              </a:rPr>
              <a:t> </a:t>
            </a:r>
            <a:r>
              <a:rPr sz="2800" b="1" spc="-10" dirty="0">
                <a:latin typeface="Arial"/>
                <a:cs typeface="Arial"/>
              </a:rPr>
              <a:t>Mortar</a:t>
            </a:r>
            <a:endParaRPr sz="2800">
              <a:latin typeface="Arial"/>
              <a:cs typeface="Arial"/>
            </a:endParaRPr>
          </a:p>
          <a:p>
            <a:pPr marL="12700" marR="6350" algn="just">
              <a:lnSpc>
                <a:spcPts val="3360"/>
              </a:lnSpc>
              <a:spcBef>
                <a:spcPts val="105"/>
              </a:spcBef>
            </a:pPr>
            <a:r>
              <a:rPr sz="2800" dirty="0">
                <a:latin typeface="Arial"/>
                <a:cs typeface="Arial"/>
              </a:rPr>
              <a:t>It </a:t>
            </a:r>
            <a:r>
              <a:rPr sz="2800" spc="-5" dirty="0">
                <a:latin typeface="Arial"/>
                <a:cs typeface="Arial"/>
              </a:rPr>
              <a:t>is generally </a:t>
            </a:r>
            <a:r>
              <a:rPr sz="2800" dirty="0">
                <a:latin typeface="Arial"/>
                <a:cs typeface="Arial"/>
              </a:rPr>
              <a:t>used </a:t>
            </a:r>
            <a:r>
              <a:rPr sz="2800" spc="-5" dirty="0">
                <a:latin typeface="Arial"/>
                <a:cs typeface="Arial"/>
              </a:rPr>
              <a:t>where there </a:t>
            </a:r>
            <a:r>
              <a:rPr sz="2800" dirty="0">
                <a:latin typeface="Arial"/>
                <a:cs typeface="Arial"/>
              </a:rPr>
              <a:t>is a chance</a:t>
            </a:r>
            <a:r>
              <a:rPr sz="2800" spc="665" dirty="0">
                <a:latin typeface="Arial"/>
                <a:cs typeface="Arial"/>
              </a:rPr>
              <a:t> </a:t>
            </a:r>
            <a:r>
              <a:rPr sz="2800" spc="-5" dirty="0">
                <a:latin typeface="Arial"/>
                <a:cs typeface="Arial"/>
              </a:rPr>
              <a:t>of  </a:t>
            </a:r>
            <a:r>
              <a:rPr sz="2800" dirty="0">
                <a:latin typeface="Arial"/>
                <a:cs typeface="Arial"/>
              </a:rPr>
              <a:t>chemical </a:t>
            </a:r>
            <a:r>
              <a:rPr sz="2800" spc="-5" dirty="0">
                <a:latin typeface="Arial"/>
                <a:cs typeface="Arial"/>
              </a:rPr>
              <a:t>attack on the structures. There </a:t>
            </a:r>
            <a:r>
              <a:rPr sz="2800" dirty="0">
                <a:latin typeface="Arial"/>
                <a:cs typeface="Arial"/>
              </a:rPr>
              <a:t>are so  many </a:t>
            </a:r>
            <a:r>
              <a:rPr sz="2800" spc="-5" dirty="0">
                <a:latin typeface="Arial"/>
                <a:cs typeface="Arial"/>
              </a:rPr>
              <a:t>types of </a:t>
            </a:r>
            <a:r>
              <a:rPr sz="2800" dirty="0">
                <a:latin typeface="Arial"/>
                <a:cs typeface="Arial"/>
              </a:rPr>
              <a:t>chemical </a:t>
            </a:r>
            <a:r>
              <a:rPr sz="2800" spc="-5" dirty="0">
                <a:latin typeface="Arial"/>
                <a:cs typeface="Arial"/>
              </a:rPr>
              <a:t>resistant </a:t>
            </a:r>
            <a:r>
              <a:rPr sz="2800" dirty="0">
                <a:latin typeface="Arial"/>
                <a:cs typeface="Arial"/>
              </a:rPr>
              <a:t>mortars can </a:t>
            </a:r>
            <a:r>
              <a:rPr sz="2800" spc="5" dirty="0">
                <a:latin typeface="Arial"/>
                <a:cs typeface="Arial"/>
              </a:rPr>
              <a:t>be  </a:t>
            </a:r>
            <a:r>
              <a:rPr sz="2800" spc="-5" dirty="0">
                <a:latin typeface="Arial"/>
                <a:cs typeface="Arial"/>
              </a:rPr>
              <a:t>prepared but the selection of </a:t>
            </a:r>
            <a:r>
              <a:rPr sz="2800" dirty="0">
                <a:latin typeface="Arial"/>
                <a:cs typeface="Arial"/>
              </a:rPr>
              <a:t>mortar </a:t>
            </a:r>
            <a:r>
              <a:rPr sz="2800" spc="-5" dirty="0">
                <a:latin typeface="Arial"/>
                <a:cs typeface="Arial"/>
              </a:rPr>
              <a:t>is dependent  of </a:t>
            </a:r>
            <a:r>
              <a:rPr sz="2800" spc="-10" dirty="0">
                <a:latin typeface="Arial"/>
                <a:cs typeface="Arial"/>
              </a:rPr>
              <a:t>expected </a:t>
            </a:r>
            <a:r>
              <a:rPr sz="2800" dirty="0">
                <a:latin typeface="Arial"/>
                <a:cs typeface="Arial"/>
              </a:rPr>
              <a:t>damage </a:t>
            </a:r>
            <a:r>
              <a:rPr sz="2800" spc="-5" dirty="0">
                <a:latin typeface="Arial"/>
                <a:cs typeface="Arial"/>
              </a:rPr>
              <a:t>by particular </a:t>
            </a:r>
            <a:r>
              <a:rPr sz="2800" dirty="0">
                <a:latin typeface="Arial"/>
                <a:cs typeface="Arial"/>
              </a:rPr>
              <a:t>chemical </a:t>
            </a:r>
            <a:r>
              <a:rPr sz="2800" spc="-5" dirty="0">
                <a:latin typeface="Arial"/>
                <a:cs typeface="Arial"/>
              </a:rPr>
              <a:t>or  group of</a:t>
            </a:r>
            <a:r>
              <a:rPr sz="2800" dirty="0">
                <a:latin typeface="Arial"/>
                <a:cs typeface="Arial"/>
              </a:rPr>
              <a:t> </a:t>
            </a:r>
            <a:r>
              <a:rPr sz="2800" spc="-5" dirty="0">
                <a:latin typeface="Arial"/>
                <a:cs typeface="Arial"/>
              </a:rPr>
              <a:t>chemicals.</a:t>
            </a:r>
            <a:endParaRPr sz="2800">
              <a:latin typeface="Arial"/>
              <a:cs typeface="Arial"/>
            </a:endParaRPr>
          </a:p>
          <a:p>
            <a:pPr marL="12700" marR="5080" algn="just">
              <a:lnSpc>
                <a:spcPts val="3360"/>
              </a:lnSpc>
            </a:pPr>
            <a:r>
              <a:rPr sz="2800" spc="-10" dirty="0">
                <a:latin typeface="Arial"/>
                <a:cs typeface="Arial"/>
              </a:rPr>
              <a:t>The </a:t>
            </a:r>
            <a:r>
              <a:rPr sz="2800" spc="-5" dirty="0">
                <a:latin typeface="Arial"/>
                <a:cs typeface="Arial"/>
              </a:rPr>
              <a:t>additives added </a:t>
            </a:r>
            <a:r>
              <a:rPr sz="2800" spc="5" dirty="0">
                <a:latin typeface="Arial"/>
                <a:cs typeface="Arial"/>
              </a:rPr>
              <a:t>may </a:t>
            </a:r>
            <a:r>
              <a:rPr sz="2800" spc="-5" dirty="0">
                <a:latin typeface="Arial"/>
                <a:cs typeface="Arial"/>
              </a:rPr>
              <a:t>not resist </a:t>
            </a:r>
            <a:r>
              <a:rPr sz="2800" dirty="0">
                <a:latin typeface="Arial"/>
                <a:cs typeface="Arial"/>
              </a:rPr>
              <a:t>all the chemical  </a:t>
            </a:r>
            <a:r>
              <a:rPr sz="2800" spc="-5" dirty="0">
                <a:latin typeface="Arial"/>
                <a:cs typeface="Arial"/>
              </a:rPr>
              <a:t>attacks. For example, </a:t>
            </a:r>
            <a:r>
              <a:rPr sz="2800" dirty="0">
                <a:latin typeface="Arial"/>
                <a:cs typeface="Arial"/>
              </a:rPr>
              <a:t>silicate </a:t>
            </a:r>
            <a:r>
              <a:rPr sz="2800" spc="-5" dirty="0">
                <a:latin typeface="Arial"/>
                <a:cs typeface="Arial"/>
              </a:rPr>
              <a:t>type </a:t>
            </a:r>
            <a:r>
              <a:rPr sz="2800" dirty="0">
                <a:latin typeface="Arial"/>
                <a:cs typeface="Arial"/>
              </a:rPr>
              <a:t>chemical mortar  resists </a:t>
            </a:r>
            <a:r>
              <a:rPr sz="2800" spc="-5" dirty="0">
                <a:latin typeface="Arial"/>
                <a:cs typeface="Arial"/>
              </a:rPr>
              <a:t>nitric, </a:t>
            </a:r>
            <a:r>
              <a:rPr sz="2800" dirty="0">
                <a:latin typeface="Arial"/>
                <a:cs typeface="Arial"/>
              </a:rPr>
              <a:t>chromic, </a:t>
            </a:r>
            <a:r>
              <a:rPr sz="2800" spc="-5" dirty="0">
                <a:latin typeface="Arial"/>
                <a:cs typeface="Arial"/>
              </a:rPr>
              <a:t>Sulphuric or any</a:t>
            </a:r>
            <a:r>
              <a:rPr sz="2800" spc="240" dirty="0">
                <a:latin typeface="Arial"/>
                <a:cs typeface="Arial"/>
              </a:rPr>
              <a:t> </a:t>
            </a:r>
            <a:r>
              <a:rPr sz="2800" spc="-5" dirty="0">
                <a:latin typeface="Arial"/>
                <a:cs typeface="Arial"/>
              </a:rPr>
              <a:t>acidic</a:t>
            </a:r>
            <a:endParaRPr sz="2800">
              <a:latin typeface="Arial"/>
              <a:cs typeface="Arial"/>
            </a:endParaRPr>
          </a:p>
          <a:p>
            <a:pPr marL="12700" marR="8890" algn="just">
              <a:lnSpc>
                <a:spcPts val="3350"/>
              </a:lnSpc>
              <a:spcBef>
                <a:spcPts val="10"/>
              </a:spcBef>
            </a:pPr>
            <a:r>
              <a:rPr sz="2800" spc="-5" dirty="0">
                <a:latin typeface="Arial"/>
                <a:cs typeface="Arial"/>
              </a:rPr>
              <a:t>damages but it </a:t>
            </a:r>
            <a:r>
              <a:rPr sz="2800" dirty="0">
                <a:latin typeface="Arial"/>
                <a:cs typeface="Arial"/>
              </a:rPr>
              <a:t>cannot </a:t>
            </a:r>
            <a:r>
              <a:rPr sz="2800" spc="-5" dirty="0">
                <a:latin typeface="Arial"/>
                <a:cs typeface="Arial"/>
              </a:rPr>
              <a:t>prevent </a:t>
            </a:r>
            <a:r>
              <a:rPr sz="2800" dirty="0">
                <a:latin typeface="Arial"/>
                <a:cs typeface="Arial"/>
              </a:rPr>
              <a:t>the </a:t>
            </a:r>
            <a:r>
              <a:rPr sz="2800" spc="-5" dirty="0">
                <a:latin typeface="Arial"/>
                <a:cs typeface="Arial"/>
              </a:rPr>
              <a:t>structure against  damage by alkalies of any</a:t>
            </a:r>
            <a:r>
              <a:rPr sz="2800" spc="-20" dirty="0">
                <a:latin typeface="Arial"/>
                <a:cs typeface="Arial"/>
              </a:rPr>
              <a:t> </a:t>
            </a:r>
            <a:r>
              <a:rPr sz="2800" spc="-5" dirty="0">
                <a:latin typeface="Arial"/>
                <a:cs typeface="Arial"/>
              </a:rPr>
              <a:t>concentration</a:t>
            </a:r>
            <a:endParaRPr sz="2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401080" cy="5214974"/>
          </a:xfrm>
        </p:spPr>
        <p:txBody>
          <a:bodyPr>
            <a:normAutofit/>
          </a:bodyPr>
          <a:lstStyle/>
          <a:p>
            <a:pPr algn="just" rtl="0"/>
            <a:r>
              <a:rPr lang="en-US" dirty="0" smtClean="0"/>
              <a:t>Masonry is the building of structures from individual units laid in and bound together by mortar.</a:t>
            </a:r>
          </a:p>
          <a:p>
            <a:pPr algn="just" rtl="0"/>
            <a:r>
              <a:rPr lang="en-US" dirty="0" smtClean="0"/>
              <a:t>The common materials of masonry construction are brick, stone, marble, granite, concrete block, etc. </a:t>
            </a:r>
          </a:p>
          <a:p>
            <a:pPr algn="just" rtl="0"/>
            <a:r>
              <a:rPr lang="en-US" dirty="0" smtClean="0"/>
              <a:t>Masonry is generally a highly durable form of construction. However, the materials used, the quality of the mortar and workmanship, and the pattern in which the units are assembled can significantly affect the durability of the overall masonry construction. </a:t>
            </a:r>
          </a:p>
          <a:p>
            <a:pPr algn="just" rtl="0"/>
            <a:r>
              <a:rPr lang="en-US" dirty="0" smtClean="0"/>
              <a:t>A person who constructs masonry is called a Mason, or Bricklayer</a:t>
            </a:r>
            <a:endParaRPr lang="ur-PK" dirty="0"/>
          </a:p>
        </p:txBody>
      </p:sp>
      <p:sp>
        <p:nvSpPr>
          <p:cNvPr id="3" name="Title 2"/>
          <p:cNvSpPr>
            <a:spLocks noGrp="1"/>
          </p:cNvSpPr>
          <p:nvPr>
            <p:ph type="title"/>
          </p:nvPr>
        </p:nvSpPr>
        <p:spPr/>
        <p:txBody>
          <a:bodyPr>
            <a:normAutofit fontScale="90000"/>
          </a:bodyPr>
          <a:lstStyle/>
          <a:p>
            <a:r>
              <a:rPr lang="en-US" dirty="0" smtClean="0"/>
              <a:t>Masonry</a:t>
            </a:r>
            <a:br>
              <a:rPr lang="en-US" dirty="0" smtClean="0"/>
            </a:br>
            <a:endParaRPr lang="ur-PK" dirty="0"/>
          </a:p>
        </p:txBody>
      </p:sp>
    </p:spTree>
    <p:extLst>
      <p:ext uri="{BB962C8B-B14F-4D97-AF65-F5344CB8AC3E}">
        <p14:creationId xmlns:p14="http://schemas.microsoft.com/office/powerpoint/2010/main" val="1568674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534400" cy="4772035"/>
          </a:xfrm>
        </p:spPr>
        <p:txBody>
          <a:bodyPr>
            <a:noAutofit/>
          </a:bodyPr>
          <a:lstStyle/>
          <a:p>
            <a:pPr algn="just" rtl="0"/>
            <a:r>
              <a:rPr lang="en-US" sz="1800" dirty="0" smtClean="0"/>
              <a:t>Load bearing masonry construction was the most widely used form of construction for large buildings from the 1700s to the mid-1900s. It is very rarely used today for large buildings, but smaller residential-scale structures are being built. It essentially consists of thick, heavy masonry walls of brick or stone that support the entire structure, including the horizontal floor slabs, which could be made of reinforced concrete, wood, or steel members. </a:t>
            </a:r>
          </a:p>
          <a:p>
            <a:pPr algn="just" rtl="0"/>
            <a:endParaRPr lang="en-US" sz="1800" dirty="0" smtClean="0"/>
          </a:p>
          <a:p>
            <a:pPr algn="just" rtl="0"/>
            <a:r>
              <a:rPr lang="en-US" sz="1800" dirty="0" smtClean="0"/>
              <a:t>In contrast, most construction today is not load-bearing masonry but </a:t>
            </a:r>
            <a:r>
              <a:rPr lang="en-US" sz="1800" i="1" dirty="0" smtClean="0"/>
              <a:t>frame structures </a:t>
            </a:r>
            <a:r>
              <a:rPr lang="en-US" sz="1800" dirty="0" smtClean="0"/>
              <a:t>of light but strong materials, that support floor slabs and have very thin and light internal and external walls.</a:t>
            </a:r>
          </a:p>
          <a:p>
            <a:pPr algn="just" rtl="0"/>
            <a:r>
              <a:rPr lang="en-US" sz="1800" dirty="0" smtClean="0"/>
              <a:t>The key idea with this construction is that every wall acts as a load carrying </a:t>
            </a:r>
          </a:p>
          <a:p>
            <a:pPr algn="just" rtl="0"/>
            <a:r>
              <a:rPr lang="en-US" sz="1800" dirty="0" smtClean="0"/>
              <a:t>element. In a load bearing structure, you cannot punch holes in a wall to connect two rooms - you would damage the structure if you did so. The immense weight of the walls actually helps to hold the building together and stabilize it against external forces such as wind and earthquake.</a:t>
            </a:r>
            <a:br>
              <a:rPr lang="en-US" sz="1800" dirty="0" smtClean="0"/>
            </a:br>
            <a:r>
              <a:rPr lang="en-US" sz="1800" dirty="0" smtClean="0"/>
              <a:t/>
            </a:r>
            <a:br>
              <a:rPr lang="en-US" sz="1800" dirty="0" smtClean="0"/>
            </a:br>
            <a:endParaRPr lang="ur-PK" sz="1800" dirty="0"/>
          </a:p>
        </p:txBody>
      </p:sp>
      <p:sp>
        <p:nvSpPr>
          <p:cNvPr id="3" name="Title 2"/>
          <p:cNvSpPr>
            <a:spLocks noGrp="1"/>
          </p:cNvSpPr>
          <p:nvPr>
            <p:ph type="title"/>
          </p:nvPr>
        </p:nvSpPr>
        <p:spPr>
          <a:xfrm>
            <a:off x="0" y="274638"/>
            <a:ext cx="8686800" cy="1143000"/>
          </a:xfrm>
        </p:spPr>
        <p:txBody>
          <a:bodyPr>
            <a:noAutofit/>
          </a:bodyPr>
          <a:lstStyle/>
          <a:p>
            <a:r>
              <a:rPr lang="en-US" sz="3200" dirty="0" smtClean="0"/>
              <a:t/>
            </a:r>
            <a:br>
              <a:rPr lang="en-US" sz="3200" dirty="0" smtClean="0"/>
            </a:br>
            <a:r>
              <a:rPr lang="en-US" sz="3200" dirty="0" smtClean="0"/>
              <a:t>LOAD BEARING MASONRY CONSTRUCTION</a:t>
            </a:r>
            <a:br>
              <a:rPr lang="en-US" sz="3200" dirty="0" smtClean="0"/>
            </a:br>
            <a:endParaRPr lang="ur-PK" sz="3200" dirty="0"/>
          </a:p>
        </p:txBody>
      </p:sp>
    </p:spTree>
    <p:extLst>
      <p:ext uri="{BB962C8B-B14F-4D97-AF65-F5344CB8AC3E}">
        <p14:creationId xmlns:p14="http://schemas.microsoft.com/office/powerpoint/2010/main" val="1312699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ad Bearing Masonry Construction"/>
          <p:cNvPicPr>
            <a:picLocks noChangeAspect="1" noChangeArrowheads="1"/>
          </p:cNvPicPr>
          <p:nvPr/>
        </p:nvPicPr>
        <p:blipFill>
          <a:blip r:embed="rId2" cstate="print"/>
          <a:srcRect/>
          <a:stretch>
            <a:fillRect/>
          </a:stretch>
        </p:blipFill>
        <p:spPr bwMode="auto">
          <a:xfrm>
            <a:off x="357158" y="357166"/>
            <a:ext cx="8501122" cy="6286544"/>
          </a:xfrm>
          <a:prstGeom prst="rect">
            <a:avLst/>
          </a:prstGeom>
          <a:noFill/>
        </p:spPr>
      </p:pic>
    </p:spTree>
    <p:extLst>
      <p:ext uri="{BB962C8B-B14F-4D97-AF65-F5344CB8AC3E}">
        <p14:creationId xmlns:p14="http://schemas.microsoft.com/office/powerpoint/2010/main" val="267253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305800" cy="4690872"/>
          </a:xfrm>
        </p:spPr>
        <p:txBody>
          <a:bodyPr>
            <a:normAutofit/>
          </a:bodyPr>
          <a:lstStyle/>
          <a:p>
            <a:pPr algn="just" rtl="0"/>
            <a:r>
              <a:rPr lang="en-US" sz="1800" dirty="0" smtClean="0"/>
              <a:t>In traditional European load bearing masonry structures, the floor slabs were made of horizontal wooden beams, joists, and planks. A joist is a smaller wooden beam that rests </a:t>
            </a:r>
            <a:r>
              <a:rPr lang="en-US" sz="1800" dirty="0" smtClean="0"/>
              <a:t>on two </a:t>
            </a:r>
            <a:r>
              <a:rPr lang="en-US" sz="1800" dirty="0" smtClean="0"/>
              <a:t>larger beams.</a:t>
            </a:r>
            <a:br>
              <a:rPr lang="en-US" sz="1800" dirty="0" smtClean="0"/>
            </a:br>
            <a:r>
              <a:rPr lang="en-US" sz="1800" dirty="0" smtClean="0"/>
              <a:t/>
            </a:r>
            <a:br>
              <a:rPr lang="en-US" sz="1800" dirty="0" smtClean="0"/>
            </a:br>
            <a:r>
              <a:rPr lang="en-US" sz="1800" dirty="0" smtClean="0"/>
              <a:t>The buildings were covered with sloping wooden roofs, that could be finished with clay tile, wood or stone shingles, or metal plating such as thin sheets of copper. Other such buildings had flat terraces, that were built by pouring a concrete layer over a wooden floor, and then finishing with some form of tile or stone to provide a strong, waterproof finish.</a:t>
            </a:r>
          </a:p>
          <a:p>
            <a:pPr algn="just" rtl="0"/>
            <a:r>
              <a:rPr lang="en-US" sz="1800" dirty="0" smtClean="0"/>
              <a:t>Every wall had a simple continuous strip foundation below it.</a:t>
            </a:r>
            <a:br>
              <a:rPr lang="en-US" sz="1800" dirty="0" smtClean="0"/>
            </a:br>
            <a:r>
              <a:rPr lang="en-US" sz="1800" dirty="0" smtClean="0"/>
              <a:t>Most classic buildings in Europe are built with load bearing masonry construction.</a:t>
            </a:r>
          </a:p>
          <a:p>
            <a:pPr algn="just" rtl="0">
              <a:buNone/>
            </a:pPr>
            <a:r>
              <a:rPr lang="en-US" sz="1800" dirty="0" smtClean="0"/>
              <a:t/>
            </a:r>
            <a:br>
              <a:rPr lang="en-US" sz="1800" dirty="0" smtClean="0"/>
            </a:br>
            <a:r>
              <a:rPr lang="en-US" sz="1800" dirty="0" smtClean="0"/>
              <a:t>The American architect Louis Kahn famously used load bearing construction for the Indian Institute of Management, </a:t>
            </a:r>
            <a:r>
              <a:rPr lang="en-US" sz="1800" dirty="0" err="1" smtClean="0"/>
              <a:t>Ahmedabad</a:t>
            </a:r>
            <a:r>
              <a:rPr lang="en-US" sz="1800" dirty="0" smtClean="0"/>
              <a:t> (image at right). His structures clearly express the construction system rather than conceal it under decorative skins. In this structure, concrete is used exclusively for members in </a:t>
            </a:r>
            <a:r>
              <a:rPr lang="en-US" sz="1800" i="1" dirty="0" smtClean="0"/>
              <a:t>tension</a:t>
            </a:r>
            <a:r>
              <a:rPr lang="en-US" sz="1800" dirty="0" smtClean="0"/>
              <a:t>, which are </a:t>
            </a:r>
            <a:r>
              <a:rPr lang="en-US" sz="1800" i="1" dirty="0" smtClean="0"/>
              <a:t>ties </a:t>
            </a:r>
            <a:r>
              <a:rPr lang="en-US" sz="1800" dirty="0" smtClean="0"/>
              <a:t>that tie together the two ends of the brick arches</a:t>
            </a:r>
            <a:endParaRPr lang="ur-PK" sz="1800" dirty="0" smtClean="0"/>
          </a:p>
          <a:p>
            <a:pPr algn="l" rtl="0"/>
            <a:endParaRPr lang="ur-PK" dirty="0"/>
          </a:p>
        </p:txBody>
      </p:sp>
      <p:sp>
        <p:nvSpPr>
          <p:cNvPr id="3" name="Title 2"/>
          <p:cNvSpPr>
            <a:spLocks noGrp="1"/>
          </p:cNvSpPr>
          <p:nvPr>
            <p:ph type="title"/>
          </p:nvPr>
        </p:nvSpPr>
        <p:spPr/>
        <p:txBody>
          <a:bodyPr>
            <a:normAutofit/>
          </a:bodyPr>
          <a:lstStyle/>
          <a:p>
            <a:pPr algn="r"/>
            <a:r>
              <a:rPr lang="en-US" sz="2800" dirty="0" smtClean="0"/>
              <a:t>Conti…</a:t>
            </a:r>
            <a:endParaRPr lang="ur-PK" sz="2800" dirty="0"/>
          </a:p>
        </p:txBody>
      </p:sp>
    </p:spTree>
    <p:extLst>
      <p:ext uri="{BB962C8B-B14F-4D97-AF65-F5344CB8AC3E}">
        <p14:creationId xmlns:p14="http://schemas.microsoft.com/office/powerpoint/2010/main" val="2557002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28600"/>
            <a:ext cx="5029200" cy="574040"/>
          </a:xfrm>
        </p:spPr>
        <p:txBody>
          <a:bodyPr>
            <a:normAutofit fontScale="90000"/>
          </a:bodyPr>
          <a:lstStyle/>
          <a:p>
            <a:r>
              <a:rPr lang="en-US" dirty="0" smtClean="0"/>
              <a:t>Why is load bearing wall construction not used today?</a:t>
            </a:r>
            <a:br>
              <a:rPr lang="en-US" dirty="0" smtClean="0"/>
            </a:br>
            <a:endParaRPr lang="ur-PK" dirty="0"/>
          </a:p>
        </p:txBody>
      </p:sp>
      <p:sp>
        <p:nvSpPr>
          <p:cNvPr id="5" name="Content Placeholder 4"/>
          <p:cNvSpPr>
            <a:spLocks noGrp="1"/>
          </p:cNvSpPr>
          <p:nvPr>
            <p:ph idx="1"/>
          </p:nvPr>
        </p:nvSpPr>
        <p:spPr>
          <a:xfrm>
            <a:off x="357158" y="1571612"/>
            <a:ext cx="8329642" cy="4752988"/>
          </a:xfrm>
        </p:spPr>
        <p:txBody>
          <a:bodyPr>
            <a:normAutofit/>
          </a:bodyPr>
          <a:lstStyle/>
          <a:p>
            <a:pPr algn="just" rtl="0"/>
            <a:r>
              <a:rPr lang="en-US" sz="2000" dirty="0" smtClean="0"/>
              <a:t>Load bearing masonry construction is not used today for a number of reasons: </a:t>
            </a:r>
          </a:p>
          <a:p>
            <a:pPr algn="just" rtl="0"/>
            <a:r>
              <a:rPr lang="en-US" sz="2000" dirty="0" smtClean="0"/>
              <a:t>It does not perform very well in earthquakes. Most deaths in earthquakes around the world have occurred in load bearing masonry buildings. Earthquakes </a:t>
            </a:r>
            <a:r>
              <a:rPr lang="en-US" sz="2000" i="1" dirty="0" smtClean="0"/>
              <a:t>love</a:t>
            </a:r>
            <a:r>
              <a:rPr lang="en-US" sz="2000" dirty="0" smtClean="0"/>
              <a:t> heavy buildings, because that is where they can wreak the greatest havoc.</a:t>
            </a:r>
          </a:p>
          <a:p>
            <a:pPr algn="just" rtl="0"/>
            <a:r>
              <a:rPr lang="en-US" sz="2000" dirty="0" smtClean="0"/>
              <a:t>It is extremely labor-intensive, as it is built mainly of masonry, which is made by hand. Humans have still not developed a machine that produces masonry! This also makes for very slow construction speeds in comparison with modern methods that are far more mechanized.</a:t>
            </a:r>
          </a:p>
          <a:p>
            <a:pPr algn="just" rtl="0"/>
            <a:r>
              <a:rPr lang="en-US" sz="2000" dirty="0" smtClean="0"/>
              <a:t>It is extremely material-intensive. These buildings consume a lot of bricks, and are very heavy. This means that they are not green, as all this material has to be trucked around from where it is produced to the site.</a:t>
            </a:r>
          </a:p>
          <a:p>
            <a:pPr algn="just" rtl="0"/>
            <a:endParaRPr lang="ur-PK" dirty="0"/>
          </a:p>
        </p:txBody>
      </p:sp>
    </p:spTree>
    <p:extLst>
      <p:ext uri="{BB962C8B-B14F-4D97-AF65-F5344CB8AC3E}">
        <p14:creationId xmlns:p14="http://schemas.microsoft.com/office/powerpoint/2010/main" val="22426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4000" y="1518920"/>
            <a:ext cx="8634730" cy="4411980"/>
          </a:xfrm>
          <a:prstGeom prst="rect">
            <a:avLst/>
          </a:prstGeom>
        </p:spPr>
        <p:txBody>
          <a:bodyPr vert="horz" wrap="square" lIns="0" tIns="12700" rIns="0" bIns="0" rtlCol="0">
            <a:spAutoFit/>
          </a:bodyPr>
          <a:lstStyle/>
          <a:p>
            <a:pPr marL="50800" marR="49530" algn="just">
              <a:lnSpc>
                <a:spcPct val="99900"/>
              </a:lnSpc>
              <a:spcBef>
                <a:spcPts val="100"/>
              </a:spcBef>
              <a:buSzPct val="96875"/>
              <a:buFont typeface="Arial"/>
              <a:buChar char="•"/>
              <a:tabLst>
                <a:tab pos="194310" algn="l"/>
              </a:tabLst>
            </a:pPr>
            <a:r>
              <a:rPr sz="3200" dirty="0">
                <a:latin typeface="Calibri"/>
                <a:cs typeface="Calibri"/>
              </a:rPr>
              <a:t>When </a:t>
            </a:r>
            <a:r>
              <a:rPr sz="3200" spc="-5" dirty="0">
                <a:latin typeface="Calibri"/>
                <a:cs typeface="Calibri"/>
              </a:rPr>
              <a:t>this plastic concrete becomes hard like</a:t>
            </a:r>
            <a:r>
              <a:rPr sz="3200" spc="520" dirty="0">
                <a:latin typeface="Calibri"/>
                <a:cs typeface="Calibri"/>
              </a:rPr>
              <a:t> </a:t>
            </a:r>
            <a:r>
              <a:rPr sz="3200" dirty="0">
                <a:latin typeface="Calibri"/>
                <a:cs typeface="Calibri"/>
              </a:rPr>
              <a:t>a  </a:t>
            </a:r>
            <a:r>
              <a:rPr sz="3200" spc="-5" dirty="0">
                <a:latin typeface="Calibri"/>
                <a:cs typeface="Calibri"/>
              </a:rPr>
              <a:t>stone, this is termed </a:t>
            </a:r>
            <a:r>
              <a:rPr sz="3200" dirty="0">
                <a:latin typeface="Calibri"/>
                <a:cs typeface="Calibri"/>
              </a:rPr>
              <a:t>as </a:t>
            </a:r>
            <a:r>
              <a:rPr sz="3200" spc="-5" dirty="0">
                <a:latin typeface="Calibri"/>
                <a:cs typeface="Calibri"/>
              </a:rPr>
              <a:t>hardened concrete or  simply</a:t>
            </a:r>
            <a:r>
              <a:rPr sz="3200" spc="-10" dirty="0">
                <a:latin typeface="Calibri"/>
                <a:cs typeface="Calibri"/>
              </a:rPr>
              <a:t> </a:t>
            </a:r>
            <a:r>
              <a:rPr sz="3200" b="1" spc="-5" dirty="0">
                <a:latin typeface="Calibri"/>
                <a:cs typeface="Calibri"/>
              </a:rPr>
              <a:t>Concrete</a:t>
            </a:r>
            <a:r>
              <a:rPr sz="3200" spc="-5" dirty="0">
                <a:latin typeface="Calibri"/>
                <a:cs typeface="Calibri"/>
              </a:rPr>
              <a:t>.</a:t>
            </a:r>
            <a:endParaRPr sz="3200">
              <a:latin typeface="Calibri"/>
              <a:cs typeface="Calibri"/>
            </a:endParaRPr>
          </a:p>
          <a:p>
            <a:pPr>
              <a:lnSpc>
                <a:spcPct val="100000"/>
              </a:lnSpc>
              <a:spcBef>
                <a:spcPts val="45"/>
              </a:spcBef>
              <a:buFont typeface="Arial"/>
              <a:buChar char="•"/>
            </a:pPr>
            <a:endParaRPr sz="3300">
              <a:latin typeface="Times New Roman"/>
              <a:cs typeface="Times New Roman"/>
            </a:endParaRPr>
          </a:p>
          <a:p>
            <a:pPr marL="50800" marR="52069">
              <a:lnSpc>
                <a:spcPct val="100000"/>
              </a:lnSpc>
              <a:spcBef>
                <a:spcPts val="5"/>
              </a:spcBef>
              <a:buSzPct val="96875"/>
              <a:buFont typeface="Arial"/>
              <a:buChar char="•"/>
              <a:tabLst>
                <a:tab pos="194310" algn="l"/>
              </a:tabLst>
            </a:pPr>
            <a:r>
              <a:rPr sz="3200" dirty="0">
                <a:latin typeface="Calibri"/>
                <a:cs typeface="Calibri"/>
              </a:rPr>
              <a:t>For </a:t>
            </a:r>
            <a:r>
              <a:rPr sz="3200" spc="-5" dirty="0">
                <a:latin typeface="Calibri"/>
                <a:cs typeface="Calibri"/>
              </a:rPr>
              <a:t>preparing mortars and concretes, cement and  lime are generally used </a:t>
            </a:r>
            <a:r>
              <a:rPr sz="3200" dirty="0">
                <a:latin typeface="Calibri"/>
                <a:cs typeface="Calibri"/>
              </a:rPr>
              <a:t>as </a:t>
            </a:r>
            <a:r>
              <a:rPr sz="3200" spc="-5" dirty="0">
                <a:latin typeface="Calibri"/>
                <a:cs typeface="Calibri"/>
              </a:rPr>
              <a:t>binding</a:t>
            </a:r>
            <a:r>
              <a:rPr sz="3200" spc="-25" dirty="0">
                <a:latin typeface="Calibri"/>
                <a:cs typeface="Calibri"/>
              </a:rPr>
              <a:t> </a:t>
            </a:r>
            <a:r>
              <a:rPr sz="3200" spc="-5" dirty="0">
                <a:latin typeface="Calibri"/>
                <a:cs typeface="Calibri"/>
              </a:rPr>
              <a:t>materials;</a:t>
            </a:r>
            <a:endParaRPr sz="3200">
              <a:latin typeface="Calibri"/>
              <a:cs typeface="Calibri"/>
            </a:endParaRPr>
          </a:p>
          <a:p>
            <a:pPr marL="508000">
              <a:lnSpc>
                <a:spcPts val="3829"/>
              </a:lnSpc>
            </a:pPr>
            <a:r>
              <a:rPr sz="4800" baseline="7812" dirty="0">
                <a:latin typeface="Courier New"/>
                <a:cs typeface="Courier New"/>
              </a:rPr>
              <a:t>o</a:t>
            </a:r>
            <a:r>
              <a:rPr sz="4800" spc="-1814" baseline="7812" dirty="0">
                <a:latin typeface="Courier New"/>
                <a:cs typeface="Courier New"/>
              </a:rPr>
              <a:t> </a:t>
            </a:r>
            <a:r>
              <a:rPr sz="3200" b="1" spc="-5" dirty="0">
                <a:latin typeface="Calibri"/>
                <a:cs typeface="Calibri"/>
              </a:rPr>
              <a:t>sand </a:t>
            </a:r>
            <a:r>
              <a:rPr sz="3200" dirty="0">
                <a:latin typeface="Calibri"/>
                <a:cs typeface="Calibri"/>
              </a:rPr>
              <a:t>and </a:t>
            </a:r>
            <a:r>
              <a:rPr sz="3200" b="1" spc="-5" dirty="0">
                <a:latin typeface="Calibri"/>
                <a:cs typeface="Calibri"/>
              </a:rPr>
              <a:t>surkhi </a:t>
            </a:r>
            <a:r>
              <a:rPr sz="3200" spc="-5" dirty="0">
                <a:latin typeface="Calibri"/>
                <a:cs typeface="Calibri"/>
              </a:rPr>
              <a:t>as fine aggregates and</a:t>
            </a:r>
            <a:endParaRPr sz="3200">
              <a:latin typeface="Calibri"/>
              <a:cs typeface="Calibri"/>
            </a:endParaRPr>
          </a:p>
          <a:p>
            <a:pPr marL="508000" marR="43180">
              <a:lnSpc>
                <a:spcPct val="100000"/>
              </a:lnSpc>
              <a:tabLst>
                <a:tab pos="2418080" algn="l"/>
                <a:tab pos="3531235" algn="l"/>
                <a:tab pos="4319905" algn="l"/>
                <a:tab pos="5820410" algn="l"/>
                <a:tab pos="6980555" algn="l"/>
                <a:tab pos="7499984" algn="l"/>
              </a:tabLst>
            </a:pPr>
            <a:r>
              <a:rPr sz="4800" baseline="7812" dirty="0">
                <a:latin typeface="Courier New"/>
                <a:cs typeface="Courier New"/>
              </a:rPr>
              <a:t>o</a:t>
            </a:r>
            <a:r>
              <a:rPr sz="4800" spc="-937" baseline="7812" dirty="0">
                <a:latin typeface="Courier New"/>
                <a:cs typeface="Courier New"/>
              </a:rPr>
              <a:t> </a:t>
            </a:r>
            <a:r>
              <a:rPr sz="3200" b="1" spc="5" dirty="0">
                <a:latin typeface="Calibri"/>
                <a:cs typeface="Calibri"/>
              </a:rPr>
              <a:t>c</a:t>
            </a:r>
            <a:r>
              <a:rPr sz="3200" b="1" spc="-5" dirty="0">
                <a:latin typeface="Calibri"/>
                <a:cs typeface="Calibri"/>
              </a:rPr>
              <a:t>r</a:t>
            </a:r>
            <a:r>
              <a:rPr sz="3200" b="1" spc="-10" dirty="0">
                <a:latin typeface="Calibri"/>
                <a:cs typeface="Calibri"/>
              </a:rPr>
              <a:t>u</a:t>
            </a:r>
            <a:r>
              <a:rPr sz="3200" b="1" spc="5" dirty="0">
                <a:latin typeface="Calibri"/>
                <a:cs typeface="Calibri"/>
              </a:rPr>
              <a:t>s</a:t>
            </a:r>
            <a:r>
              <a:rPr sz="3200" b="1" spc="-10" dirty="0">
                <a:latin typeface="Calibri"/>
                <a:cs typeface="Calibri"/>
              </a:rPr>
              <a:t>h</a:t>
            </a:r>
            <a:r>
              <a:rPr sz="3200" b="1" spc="-5" dirty="0">
                <a:latin typeface="Calibri"/>
                <a:cs typeface="Calibri"/>
              </a:rPr>
              <a:t>e</a:t>
            </a:r>
            <a:r>
              <a:rPr sz="3200" b="1" dirty="0">
                <a:latin typeface="Calibri"/>
                <a:cs typeface="Calibri"/>
              </a:rPr>
              <a:t>d	s</a:t>
            </a:r>
            <a:r>
              <a:rPr sz="3200" b="1" spc="-5" dirty="0">
                <a:latin typeface="Calibri"/>
                <a:cs typeface="Calibri"/>
              </a:rPr>
              <a:t>t</a:t>
            </a:r>
            <a:r>
              <a:rPr sz="3200" b="1" spc="5" dirty="0">
                <a:latin typeface="Calibri"/>
                <a:cs typeface="Calibri"/>
              </a:rPr>
              <a:t>o</a:t>
            </a:r>
            <a:r>
              <a:rPr sz="3200" b="1" dirty="0">
                <a:latin typeface="Calibri"/>
                <a:cs typeface="Calibri"/>
              </a:rPr>
              <a:t>ne	</a:t>
            </a:r>
            <a:r>
              <a:rPr sz="3200" dirty="0">
                <a:latin typeface="Calibri"/>
                <a:cs typeface="Calibri"/>
              </a:rPr>
              <a:t>a</a:t>
            </a:r>
            <a:r>
              <a:rPr sz="3200" spc="-5" dirty="0">
                <a:latin typeface="Calibri"/>
                <a:cs typeface="Calibri"/>
              </a:rPr>
              <a:t>n</a:t>
            </a:r>
            <a:r>
              <a:rPr sz="3200" dirty="0">
                <a:latin typeface="Calibri"/>
                <a:cs typeface="Calibri"/>
              </a:rPr>
              <a:t>d	</a:t>
            </a:r>
            <a:r>
              <a:rPr sz="3200" b="1" spc="-5" dirty="0">
                <a:latin typeface="Calibri"/>
                <a:cs typeface="Calibri"/>
              </a:rPr>
              <a:t>cr</a:t>
            </a:r>
            <a:r>
              <a:rPr sz="3200" b="1" dirty="0">
                <a:latin typeface="Calibri"/>
                <a:cs typeface="Calibri"/>
              </a:rPr>
              <a:t>ush</a:t>
            </a:r>
            <a:r>
              <a:rPr sz="3200" b="1" spc="-15" dirty="0">
                <a:latin typeface="Calibri"/>
                <a:cs typeface="Calibri"/>
              </a:rPr>
              <a:t>e</a:t>
            </a:r>
            <a:r>
              <a:rPr sz="3200" b="1" dirty="0">
                <a:latin typeface="Calibri"/>
                <a:cs typeface="Calibri"/>
              </a:rPr>
              <a:t>d	</a:t>
            </a:r>
            <a:r>
              <a:rPr sz="3200" b="1" spc="-10" dirty="0">
                <a:latin typeface="Calibri"/>
                <a:cs typeface="Calibri"/>
              </a:rPr>
              <a:t>b</a:t>
            </a:r>
            <a:r>
              <a:rPr sz="3200" b="1" spc="-5" dirty="0">
                <a:latin typeface="Calibri"/>
                <a:cs typeface="Calibri"/>
              </a:rPr>
              <a:t>r</a:t>
            </a:r>
            <a:r>
              <a:rPr sz="3200" b="1" spc="10" dirty="0">
                <a:latin typeface="Calibri"/>
                <a:cs typeface="Calibri"/>
              </a:rPr>
              <a:t>i</a:t>
            </a:r>
            <a:r>
              <a:rPr sz="3200" b="1" spc="-5" dirty="0">
                <a:latin typeface="Calibri"/>
                <a:cs typeface="Calibri"/>
              </a:rPr>
              <a:t>c</a:t>
            </a:r>
            <a:r>
              <a:rPr sz="3200" b="1" dirty="0">
                <a:latin typeface="Calibri"/>
                <a:cs typeface="Calibri"/>
              </a:rPr>
              <a:t>ks	</a:t>
            </a:r>
            <a:r>
              <a:rPr sz="3200" spc="-5" dirty="0">
                <a:latin typeface="Calibri"/>
                <a:cs typeface="Calibri"/>
              </a:rPr>
              <a:t>a</a:t>
            </a:r>
            <a:r>
              <a:rPr sz="3200" dirty="0">
                <a:latin typeface="Calibri"/>
                <a:cs typeface="Calibri"/>
              </a:rPr>
              <a:t>s	c</a:t>
            </a:r>
            <a:r>
              <a:rPr sz="3200" spc="-5" dirty="0">
                <a:latin typeface="Calibri"/>
                <a:cs typeface="Calibri"/>
              </a:rPr>
              <a:t>oa</a:t>
            </a:r>
            <a:r>
              <a:rPr sz="3200" dirty="0">
                <a:latin typeface="Calibri"/>
                <a:cs typeface="Calibri"/>
              </a:rPr>
              <a:t>r</a:t>
            </a:r>
            <a:r>
              <a:rPr sz="3200" spc="-5" dirty="0">
                <a:latin typeface="Calibri"/>
                <a:cs typeface="Calibri"/>
              </a:rPr>
              <a:t>se  aggregates.</a:t>
            </a:r>
            <a:endParaRPr sz="3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M</a:t>
            </a:r>
            <a:r>
              <a:rPr dirty="0"/>
              <a:t>O</a:t>
            </a:r>
            <a:r>
              <a:rPr spc="-10" dirty="0"/>
              <a:t>R</a:t>
            </a:r>
            <a:r>
              <a:rPr dirty="0"/>
              <a:t>TAR</a:t>
            </a:r>
          </a:p>
        </p:txBody>
      </p:sp>
      <p:sp>
        <p:nvSpPr>
          <p:cNvPr id="3" name="object 3"/>
          <p:cNvSpPr txBox="1"/>
          <p:nvPr/>
        </p:nvSpPr>
        <p:spPr>
          <a:xfrm>
            <a:off x="215900" y="772159"/>
            <a:ext cx="8626475" cy="5875020"/>
          </a:xfrm>
          <a:prstGeom prst="rect">
            <a:avLst/>
          </a:prstGeom>
        </p:spPr>
        <p:txBody>
          <a:bodyPr vert="horz" wrap="square" lIns="0" tIns="12700" rIns="0" bIns="0" rtlCol="0">
            <a:spAutoFit/>
          </a:bodyPr>
          <a:lstStyle/>
          <a:p>
            <a:pPr marL="12700" marR="8890" algn="just">
              <a:lnSpc>
                <a:spcPct val="100000"/>
              </a:lnSpc>
              <a:spcBef>
                <a:spcPts val="100"/>
              </a:spcBef>
              <a:buSzPct val="96875"/>
              <a:buFont typeface="Arial"/>
              <a:buChar char="•"/>
              <a:tabLst>
                <a:tab pos="156210" algn="l"/>
              </a:tabLst>
            </a:pPr>
            <a:r>
              <a:rPr sz="3200" spc="-5" dirty="0">
                <a:latin typeface="Calibri"/>
                <a:cs typeface="Calibri"/>
              </a:rPr>
              <a:t>Mortars are usually named according to </a:t>
            </a:r>
            <a:r>
              <a:rPr sz="3200" spc="-10" dirty="0">
                <a:latin typeface="Calibri"/>
                <a:cs typeface="Calibri"/>
              </a:rPr>
              <a:t>the  </a:t>
            </a:r>
            <a:r>
              <a:rPr sz="3200" spc="-5" dirty="0">
                <a:latin typeface="Calibri"/>
                <a:cs typeface="Calibri"/>
              </a:rPr>
              <a:t>binding material used in their</a:t>
            </a:r>
            <a:r>
              <a:rPr sz="3200" spc="-20" dirty="0">
                <a:latin typeface="Calibri"/>
                <a:cs typeface="Calibri"/>
              </a:rPr>
              <a:t> </a:t>
            </a:r>
            <a:r>
              <a:rPr sz="3200" spc="-5" dirty="0">
                <a:latin typeface="Calibri"/>
                <a:cs typeface="Calibri"/>
              </a:rPr>
              <a:t>preparation.</a:t>
            </a:r>
            <a:endParaRPr sz="3200">
              <a:latin typeface="Calibri"/>
              <a:cs typeface="Calibri"/>
            </a:endParaRPr>
          </a:p>
          <a:p>
            <a:pPr marL="12700" marR="5080" algn="just">
              <a:lnSpc>
                <a:spcPct val="100000"/>
              </a:lnSpc>
              <a:buSzPct val="96875"/>
              <a:buFont typeface="Arial"/>
              <a:buChar char="•"/>
              <a:tabLst>
                <a:tab pos="156210" algn="l"/>
              </a:tabLst>
            </a:pPr>
            <a:r>
              <a:rPr sz="3200" spc="-5" dirty="0">
                <a:latin typeface="Calibri"/>
                <a:cs typeface="Calibri"/>
              </a:rPr>
              <a:t>They are essentially required for masonry work,  plastering and pointing etc.</a:t>
            </a:r>
            <a:endParaRPr sz="3200">
              <a:latin typeface="Calibri"/>
              <a:cs typeface="Calibri"/>
            </a:endParaRPr>
          </a:p>
          <a:p>
            <a:pPr>
              <a:lnSpc>
                <a:spcPct val="100000"/>
              </a:lnSpc>
              <a:spcBef>
                <a:spcPts val="35"/>
              </a:spcBef>
              <a:buFont typeface="Arial"/>
              <a:buChar char="•"/>
            </a:pPr>
            <a:endParaRPr sz="3300">
              <a:latin typeface="Times New Roman"/>
              <a:cs typeface="Times New Roman"/>
            </a:endParaRPr>
          </a:p>
          <a:p>
            <a:pPr marL="12700">
              <a:lnSpc>
                <a:spcPct val="100000"/>
              </a:lnSpc>
            </a:pPr>
            <a:r>
              <a:rPr sz="3200" b="1" u="heavy" spc="-5" dirty="0">
                <a:uFill>
                  <a:solidFill>
                    <a:srgbClr val="000000"/>
                  </a:solidFill>
                </a:uFill>
                <a:latin typeface="Calibri"/>
                <a:cs typeface="Calibri"/>
              </a:rPr>
              <a:t>FUNCTIONS </a:t>
            </a:r>
            <a:r>
              <a:rPr sz="3200" b="1" u="heavy" dirty="0">
                <a:uFill>
                  <a:solidFill>
                    <a:srgbClr val="000000"/>
                  </a:solidFill>
                </a:uFill>
                <a:latin typeface="Calibri"/>
                <a:cs typeface="Calibri"/>
              </a:rPr>
              <a:t>OF</a:t>
            </a:r>
            <a:r>
              <a:rPr sz="3200" b="1" u="heavy" spc="-5" dirty="0">
                <a:uFill>
                  <a:solidFill>
                    <a:srgbClr val="000000"/>
                  </a:solidFill>
                </a:uFill>
                <a:latin typeface="Calibri"/>
                <a:cs typeface="Calibri"/>
              </a:rPr>
              <a:t> MORTAR:</a:t>
            </a:r>
            <a:endParaRPr sz="3200">
              <a:latin typeface="Calibri"/>
              <a:cs typeface="Calibri"/>
            </a:endParaRPr>
          </a:p>
          <a:p>
            <a:pPr>
              <a:lnSpc>
                <a:spcPct val="100000"/>
              </a:lnSpc>
              <a:spcBef>
                <a:spcPts val="45"/>
              </a:spcBef>
            </a:pPr>
            <a:endParaRPr sz="3300">
              <a:latin typeface="Times New Roman"/>
              <a:cs typeface="Times New Roman"/>
            </a:endParaRPr>
          </a:p>
          <a:p>
            <a:pPr marL="12700" marR="6350" algn="just">
              <a:lnSpc>
                <a:spcPct val="100000"/>
              </a:lnSpc>
              <a:buSzPct val="96875"/>
              <a:buFont typeface="Arial"/>
              <a:buChar char="•"/>
              <a:tabLst>
                <a:tab pos="156210" algn="l"/>
              </a:tabLst>
            </a:pPr>
            <a:r>
              <a:rPr sz="3200" spc="-5" dirty="0">
                <a:latin typeface="Calibri"/>
                <a:cs typeface="Calibri"/>
              </a:rPr>
              <a:t>To bind together </a:t>
            </a:r>
            <a:r>
              <a:rPr sz="3200" spc="-10" dirty="0">
                <a:latin typeface="Calibri"/>
                <a:cs typeface="Calibri"/>
              </a:rPr>
              <a:t>the </a:t>
            </a:r>
            <a:r>
              <a:rPr sz="3200" spc="-5" dirty="0">
                <a:latin typeface="Calibri"/>
                <a:cs typeface="Calibri"/>
              </a:rPr>
              <a:t>bricks </a:t>
            </a:r>
            <a:r>
              <a:rPr sz="3200" dirty="0">
                <a:latin typeface="Calibri"/>
                <a:cs typeface="Calibri"/>
              </a:rPr>
              <a:t>or </a:t>
            </a:r>
            <a:r>
              <a:rPr sz="3200" spc="-5" dirty="0">
                <a:latin typeface="Calibri"/>
                <a:cs typeface="Calibri"/>
              </a:rPr>
              <a:t>stones properly so  </a:t>
            </a:r>
            <a:r>
              <a:rPr sz="3200" dirty="0">
                <a:latin typeface="Calibri"/>
                <a:cs typeface="Calibri"/>
              </a:rPr>
              <a:t>as </a:t>
            </a:r>
            <a:r>
              <a:rPr sz="3200" spc="-5" dirty="0">
                <a:latin typeface="Calibri"/>
                <a:cs typeface="Calibri"/>
              </a:rPr>
              <a:t>to provide strength to the</a:t>
            </a:r>
            <a:r>
              <a:rPr sz="3200" spc="-60" dirty="0">
                <a:latin typeface="Calibri"/>
                <a:cs typeface="Calibri"/>
              </a:rPr>
              <a:t> </a:t>
            </a:r>
            <a:r>
              <a:rPr sz="3200" spc="-5" dirty="0">
                <a:latin typeface="Calibri"/>
                <a:cs typeface="Calibri"/>
              </a:rPr>
              <a:t>structure.</a:t>
            </a:r>
            <a:endParaRPr sz="3200">
              <a:latin typeface="Calibri"/>
              <a:cs typeface="Calibri"/>
            </a:endParaRPr>
          </a:p>
          <a:p>
            <a:pPr marL="12700" marR="5715" algn="just">
              <a:lnSpc>
                <a:spcPct val="99900"/>
              </a:lnSpc>
              <a:spcBef>
                <a:spcPts val="5"/>
              </a:spcBef>
              <a:buSzPct val="96875"/>
              <a:buFont typeface="Arial"/>
              <a:buChar char="•"/>
              <a:tabLst>
                <a:tab pos="156210" algn="l"/>
              </a:tabLst>
            </a:pPr>
            <a:r>
              <a:rPr sz="3200" spc="-5" dirty="0">
                <a:latin typeface="Calibri"/>
                <a:cs typeface="Calibri"/>
              </a:rPr>
              <a:t>To form </a:t>
            </a:r>
            <a:r>
              <a:rPr sz="3200" dirty="0">
                <a:latin typeface="Calibri"/>
                <a:cs typeface="Calibri"/>
              </a:rPr>
              <a:t>a </a:t>
            </a:r>
            <a:r>
              <a:rPr sz="3200" spc="-5" dirty="0">
                <a:latin typeface="Calibri"/>
                <a:cs typeface="Calibri"/>
              </a:rPr>
              <a:t>homogenous mass of the structure so as  to resist all the loads coming over it without  disintegration.</a:t>
            </a:r>
            <a:endParaRPr sz="3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3100" y="247650"/>
            <a:ext cx="8171815" cy="6361430"/>
          </a:xfrm>
          <a:prstGeom prst="rect">
            <a:avLst/>
          </a:prstGeom>
        </p:spPr>
        <p:txBody>
          <a:bodyPr vert="horz" wrap="square" lIns="0" tIns="12700" rIns="0" bIns="0" rtlCol="0">
            <a:spAutoFit/>
          </a:bodyPr>
          <a:lstStyle/>
          <a:p>
            <a:pPr marL="12700" marR="6985" algn="just">
              <a:lnSpc>
                <a:spcPct val="100000"/>
              </a:lnSpc>
              <a:spcBef>
                <a:spcPts val="100"/>
              </a:spcBef>
              <a:buSzPct val="96875"/>
              <a:buFont typeface="Arial"/>
              <a:buChar char="•"/>
              <a:tabLst>
                <a:tab pos="156210" algn="l"/>
              </a:tabLst>
            </a:pPr>
            <a:r>
              <a:rPr sz="3200" spc="-5" dirty="0">
                <a:latin typeface="Calibri"/>
                <a:cs typeface="Calibri"/>
              </a:rPr>
              <a:t>To provide </a:t>
            </a:r>
            <a:r>
              <a:rPr sz="3200" dirty="0">
                <a:latin typeface="Calibri"/>
                <a:cs typeface="Calibri"/>
              </a:rPr>
              <a:t>a </a:t>
            </a:r>
            <a:r>
              <a:rPr sz="3200" spc="-5" dirty="0">
                <a:latin typeface="Calibri"/>
                <a:cs typeface="Calibri"/>
              </a:rPr>
              <a:t>weather resisting i.e., </a:t>
            </a:r>
            <a:r>
              <a:rPr sz="3200" dirty="0">
                <a:latin typeface="Calibri"/>
                <a:cs typeface="Calibri"/>
              </a:rPr>
              <a:t>a </a:t>
            </a:r>
            <a:r>
              <a:rPr sz="3200" spc="-5" dirty="0">
                <a:latin typeface="Calibri"/>
                <a:cs typeface="Calibri"/>
              </a:rPr>
              <a:t>durable  layer between </a:t>
            </a:r>
            <a:r>
              <a:rPr sz="3200" spc="-10" dirty="0">
                <a:latin typeface="Calibri"/>
                <a:cs typeface="Calibri"/>
              </a:rPr>
              <a:t>the </a:t>
            </a:r>
            <a:r>
              <a:rPr sz="3200" spc="-5" dirty="0">
                <a:latin typeface="Calibri"/>
                <a:cs typeface="Calibri"/>
              </a:rPr>
              <a:t>different courses </a:t>
            </a:r>
            <a:r>
              <a:rPr sz="3200" dirty="0">
                <a:latin typeface="Calibri"/>
                <a:cs typeface="Calibri"/>
              </a:rPr>
              <a:t>of </a:t>
            </a:r>
            <a:r>
              <a:rPr sz="3200" spc="-5" dirty="0">
                <a:latin typeface="Calibri"/>
                <a:cs typeface="Calibri"/>
              </a:rPr>
              <a:t>masonry  in </a:t>
            </a:r>
            <a:r>
              <a:rPr sz="3200" spc="-10" dirty="0">
                <a:latin typeface="Calibri"/>
                <a:cs typeface="Calibri"/>
              </a:rPr>
              <a:t>the</a:t>
            </a:r>
            <a:r>
              <a:rPr sz="3200" spc="-20" dirty="0">
                <a:latin typeface="Calibri"/>
                <a:cs typeface="Calibri"/>
              </a:rPr>
              <a:t> </a:t>
            </a:r>
            <a:r>
              <a:rPr sz="3200" spc="-5" dirty="0">
                <a:latin typeface="Calibri"/>
                <a:cs typeface="Calibri"/>
              </a:rPr>
              <a:t>structure.</a:t>
            </a:r>
            <a:endParaRPr sz="3200">
              <a:latin typeface="Calibri"/>
              <a:cs typeface="Calibri"/>
            </a:endParaRPr>
          </a:p>
          <a:p>
            <a:pPr marL="12700" marR="7620" algn="just">
              <a:lnSpc>
                <a:spcPts val="3840"/>
              </a:lnSpc>
              <a:spcBef>
                <a:spcPts val="114"/>
              </a:spcBef>
              <a:buSzPct val="96875"/>
              <a:buFont typeface="Arial"/>
              <a:buChar char="•"/>
              <a:tabLst>
                <a:tab pos="156210" algn="l"/>
              </a:tabLst>
            </a:pPr>
            <a:r>
              <a:rPr sz="3200" spc="-5" dirty="0">
                <a:latin typeface="Calibri"/>
                <a:cs typeface="Calibri"/>
              </a:rPr>
              <a:t>To hold coarse aggregate together in any  concrete so </a:t>
            </a:r>
            <a:r>
              <a:rPr sz="3200" dirty="0">
                <a:latin typeface="Calibri"/>
                <a:cs typeface="Calibri"/>
              </a:rPr>
              <a:t>as </a:t>
            </a:r>
            <a:r>
              <a:rPr sz="3200" spc="-10" dirty="0">
                <a:latin typeface="Calibri"/>
                <a:cs typeface="Calibri"/>
              </a:rPr>
              <a:t>to </a:t>
            </a:r>
            <a:r>
              <a:rPr sz="3200" spc="-5" dirty="0">
                <a:latin typeface="Calibri"/>
                <a:cs typeface="Calibri"/>
              </a:rPr>
              <a:t>form </a:t>
            </a:r>
            <a:r>
              <a:rPr sz="3200" dirty="0">
                <a:latin typeface="Calibri"/>
                <a:cs typeface="Calibri"/>
              </a:rPr>
              <a:t>a </a:t>
            </a:r>
            <a:r>
              <a:rPr sz="3200" spc="-5" dirty="0">
                <a:latin typeface="Calibri"/>
                <a:cs typeface="Calibri"/>
              </a:rPr>
              <a:t>solid mass. The mortar  used in </a:t>
            </a:r>
            <a:r>
              <a:rPr sz="3200" dirty="0">
                <a:latin typeface="Calibri"/>
                <a:cs typeface="Calibri"/>
              </a:rPr>
              <a:t>a </a:t>
            </a:r>
            <a:r>
              <a:rPr sz="3200" spc="-5" dirty="0">
                <a:latin typeface="Calibri"/>
                <a:cs typeface="Calibri"/>
              </a:rPr>
              <a:t>concrete is termed as</a:t>
            </a:r>
            <a:r>
              <a:rPr sz="3200" spc="-30" dirty="0">
                <a:latin typeface="Calibri"/>
                <a:cs typeface="Calibri"/>
              </a:rPr>
              <a:t> </a:t>
            </a:r>
            <a:r>
              <a:rPr sz="3200" spc="-5" dirty="0">
                <a:latin typeface="Calibri"/>
                <a:cs typeface="Calibri"/>
              </a:rPr>
              <a:t>matrix.</a:t>
            </a:r>
            <a:endParaRPr sz="3200">
              <a:latin typeface="Calibri"/>
              <a:cs typeface="Calibri"/>
            </a:endParaRPr>
          </a:p>
          <a:p>
            <a:pPr marL="12700" marR="5080" algn="just">
              <a:lnSpc>
                <a:spcPts val="3829"/>
              </a:lnSpc>
              <a:spcBef>
                <a:spcPts val="10"/>
              </a:spcBef>
              <a:buSzPct val="96875"/>
              <a:buFont typeface="Arial"/>
              <a:buChar char="•"/>
              <a:tabLst>
                <a:tab pos="156210" algn="l"/>
              </a:tabLst>
            </a:pPr>
            <a:r>
              <a:rPr sz="3200" spc="-5" dirty="0">
                <a:latin typeface="Calibri"/>
                <a:cs typeface="Calibri"/>
              </a:rPr>
              <a:t>To do pointing and plastering to </a:t>
            </a:r>
            <a:r>
              <a:rPr sz="3200" spc="-10" dirty="0">
                <a:latin typeface="Calibri"/>
                <a:cs typeface="Calibri"/>
              </a:rPr>
              <a:t>the </a:t>
            </a:r>
            <a:r>
              <a:rPr sz="3200" spc="-5" dirty="0">
                <a:latin typeface="Calibri"/>
                <a:cs typeface="Calibri"/>
              </a:rPr>
              <a:t>structure.  The mortar used for plastering is known</a:t>
            </a:r>
            <a:r>
              <a:rPr sz="3200" spc="95" dirty="0">
                <a:latin typeface="Calibri"/>
                <a:cs typeface="Calibri"/>
              </a:rPr>
              <a:t> </a:t>
            </a:r>
            <a:r>
              <a:rPr sz="3200" spc="-5" dirty="0">
                <a:latin typeface="Calibri"/>
                <a:cs typeface="Calibri"/>
              </a:rPr>
              <a:t>as</a:t>
            </a:r>
            <a:endParaRPr sz="3200">
              <a:latin typeface="Calibri"/>
              <a:cs typeface="Calibri"/>
            </a:endParaRPr>
          </a:p>
          <a:p>
            <a:pPr marL="12700">
              <a:lnSpc>
                <a:spcPts val="3715"/>
              </a:lnSpc>
            </a:pPr>
            <a:r>
              <a:rPr sz="3200" spc="-5" dirty="0">
                <a:latin typeface="Calibri"/>
                <a:cs typeface="Calibri"/>
              </a:rPr>
              <a:t>plaster.</a:t>
            </a:r>
            <a:endParaRPr sz="3200">
              <a:latin typeface="Calibri"/>
              <a:cs typeface="Calibri"/>
            </a:endParaRPr>
          </a:p>
          <a:p>
            <a:pPr marL="12700" marR="5080">
              <a:lnSpc>
                <a:spcPct val="100000"/>
              </a:lnSpc>
              <a:buSzPct val="96875"/>
              <a:buFont typeface="Arial"/>
              <a:buChar char="•"/>
              <a:tabLst>
                <a:tab pos="156210" algn="l"/>
                <a:tab pos="803275" algn="l"/>
                <a:tab pos="1442720" algn="l"/>
                <a:tab pos="2105660" algn="l"/>
                <a:tab pos="3402329" algn="l"/>
                <a:tab pos="4549775" algn="l"/>
                <a:tab pos="5092700" algn="l"/>
                <a:tab pos="6134100" algn="l"/>
                <a:tab pos="6992620" algn="l"/>
              </a:tabLst>
            </a:pPr>
            <a:r>
              <a:rPr sz="3200" spc="-5" dirty="0">
                <a:latin typeface="Calibri"/>
                <a:cs typeface="Calibri"/>
              </a:rPr>
              <a:t>To	fill	up	empty	joints	in	brick	and	stone  masonry. The mortar used for such purposes is </a:t>
            </a:r>
            <a:r>
              <a:rPr sz="3200" dirty="0">
                <a:latin typeface="Calibri"/>
                <a:cs typeface="Calibri"/>
              </a:rPr>
              <a:t>a  </a:t>
            </a:r>
            <a:r>
              <a:rPr sz="3200" spc="-5" dirty="0">
                <a:latin typeface="Calibri"/>
                <a:cs typeface="Calibri"/>
              </a:rPr>
              <a:t>thin liquid mortar which is termed as grout and  </a:t>
            </a:r>
            <a:r>
              <a:rPr sz="3200" spc="-10" dirty="0">
                <a:latin typeface="Calibri"/>
                <a:cs typeface="Calibri"/>
              </a:rPr>
              <a:t>the </a:t>
            </a:r>
            <a:r>
              <a:rPr sz="3200" spc="-5" dirty="0">
                <a:latin typeface="Calibri"/>
                <a:cs typeface="Calibri"/>
              </a:rPr>
              <a:t>process is known as</a:t>
            </a:r>
            <a:r>
              <a:rPr sz="3200" spc="-20" dirty="0">
                <a:latin typeface="Calibri"/>
                <a:cs typeface="Calibri"/>
              </a:rPr>
              <a:t> </a:t>
            </a:r>
            <a:r>
              <a:rPr sz="3200" spc="-5" dirty="0">
                <a:latin typeface="Calibri"/>
                <a:cs typeface="Calibri"/>
              </a:rPr>
              <a:t>grouting.</a:t>
            </a:r>
            <a:endParaRPr sz="3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431800"/>
            <a:ext cx="8627745" cy="5875020"/>
          </a:xfrm>
          <a:prstGeom prst="rect">
            <a:avLst/>
          </a:prstGeom>
        </p:spPr>
        <p:txBody>
          <a:bodyPr vert="horz" wrap="square" lIns="0" tIns="12700" rIns="0" bIns="0" rtlCol="0">
            <a:spAutoFit/>
          </a:bodyPr>
          <a:lstStyle/>
          <a:p>
            <a:pPr marL="12700">
              <a:lnSpc>
                <a:spcPct val="100000"/>
              </a:lnSpc>
              <a:spcBef>
                <a:spcPts val="100"/>
              </a:spcBef>
              <a:tabLst>
                <a:tab pos="1214120" algn="l"/>
              </a:tabLst>
            </a:pPr>
            <a:r>
              <a:rPr sz="3200" b="1" u="heavy" spc="-5" dirty="0">
                <a:uFill>
                  <a:solidFill>
                    <a:srgbClr val="000000"/>
                  </a:solidFill>
                </a:uFill>
                <a:latin typeface="Calibri"/>
                <a:cs typeface="Calibri"/>
              </a:rPr>
              <a:t>TYPES	</a:t>
            </a:r>
            <a:r>
              <a:rPr sz="3200" b="1" u="heavy" dirty="0">
                <a:uFill>
                  <a:solidFill>
                    <a:srgbClr val="000000"/>
                  </a:solidFill>
                </a:uFill>
                <a:latin typeface="Calibri"/>
                <a:cs typeface="Calibri"/>
              </a:rPr>
              <a:t>OF </a:t>
            </a:r>
            <a:r>
              <a:rPr sz="3200" b="1" u="heavy" spc="-5" dirty="0">
                <a:uFill>
                  <a:solidFill>
                    <a:srgbClr val="000000"/>
                  </a:solidFill>
                </a:uFill>
                <a:latin typeface="Calibri"/>
                <a:cs typeface="Calibri"/>
              </a:rPr>
              <a:t>MORTAR </a:t>
            </a:r>
            <a:r>
              <a:rPr sz="3200" b="1" u="heavy" dirty="0">
                <a:uFill>
                  <a:solidFill>
                    <a:srgbClr val="000000"/>
                  </a:solidFill>
                </a:uFill>
                <a:latin typeface="Calibri"/>
                <a:cs typeface="Calibri"/>
              </a:rPr>
              <a:t>&amp; </a:t>
            </a:r>
            <a:r>
              <a:rPr sz="3200" b="1" u="heavy" spc="-10" dirty="0">
                <a:uFill>
                  <a:solidFill>
                    <a:srgbClr val="000000"/>
                  </a:solidFill>
                </a:uFill>
                <a:latin typeface="Calibri"/>
                <a:cs typeface="Calibri"/>
              </a:rPr>
              <a:t>THEIR</a:t>
            </a:r>
            <a:r>
              <a:rPr sz="3200" b="1" u="heavy" spc="-25" dirty="0">
                <a:uFill>
                  <a:solidFill>
                    <a:srgbClr val="000000"/>
                  </a:solidFill>
                </a:uFill>
                <a:latin typeface="Calibri"/>
                <a:cs typeface="Calibri"/>
              </a:rPr>
              <a:t> </a:t>
            </a:r>
            <a:r>
              <a:rPr sz="3200" b="1" u="heavy" spc="-5" dirty="0">
                <a:uFill>
                  <a:solidFill>
                    <a:srgbClr val="000000"/>
                  </a:solidFill>
                </a:uFill>
                <a:latin typeface="Calibri"/>
                <a:cs typeface="Calibri"/>
              </a:rPr>
              <a:t>USES:</a:t>
            </a:r>
            <a:endParaRPr sz="3200">
              <a:latin typeface="Calibri"/>
              <a:cs typeface="Calibri"/>
            </a:endParaRPr>
          </a:p>
          <a:p>
            <a:pPr>
              <a:lnSpc>
                <a:spcPct val="100000"/>
              </a:lnSpc>
              <a:spcBef>
                <a:spcPts val="45"/>
              </a:spcBef>
            </a:pPr>
            <a:endParaRPr sz="3300">
              <a:latin typeface="Times New Roman"/>
              <a:cs typeface="Times New Roman"/>
            </a:endParaRPr>
          </a:p>
          <a:p>
            <a:pPr marL="12700">
              <a:lnSpc>
                <a:spcPct val="100000"/>
              </a:lnSpc>
            </a:pPr>
            <a:r>
              <a:rPr sz="3200" b="1" u="heavy" spc="-5" dirty="0">
                <a:uFill>
                  <a:solidFill>
                    <a:srgbClr val="000000"/>
                  </a:solidFill>
                </a:uFill>
                <a:latin typeface="Calibri"/>
                <a:cs typeface="Calibri"/>
              </a:rPr>
              <a:t>Cement</a:t>
            </a:r>
            <a:r>
              <a:rPr sz="3200" b="1" u="heavy" spc="-15" dirty="0">
                <a:uFill>
                  <a:solidFill>
                    <a:srgbClr val="000000"/>
                  </a:solidFill>
                </a:uFill>
                <a:latin typeface="Calibri"/>
                <a:cs typeface="Calibri"/>
              </a:rPr>
              <a:t> </a:t>
            </a:r>
            <a:r>
              <a:rPr sz="3200" b="1" u="heavy" spc="-5" dirty="0">
                <a:uFill>
                  <a:solidFill>
                    <a:srgbClr val="000000"/>
                  </a:solidFill>
                </a:uFill>
                <a:latin typeface="Calibri"/>
                <a:cs typeface="Calibri"/>
              </a:rPr>
              <a:t>mortar:</a:t>
            </a:r>
            <a:endParaRPr sz="3200">
              <a:latin typeface="Calibri"/>
              <a:cs typeface="Calibri"/>
            </a:endParaRPr>
          </a:p>
          <a:p>
            <a:pPr marL="12700" marR="5080">
              <a:lnSpc>
                <a:spcPct val="100000"/>
              </a:lnSpc>
              <a:buSzPct val="96875"/>
              <a:buFont typeface="Arial"/>
              <a:buChar char="•"/>
              <a:tabLst>
                <a:tab pos="156210" algn="l"/>
              </a:tabLst>
            </a:pPr>
            <a:r>
              <a:rPr sz="3200" spc="-5" dirty="0">
                <a:latin typeface="Calibri"/>
                <a:cs typeface="Calibri"/>
              </a:rPr>
              <a:t>The paste is prepared by mixing cement and sand  in suitable proportions in addition to</a:t>
            </a:r>
            <a:r>
              <a:rPr sz="3200" spc="-45" dirty="0">
                <a:latin typeface="Calibri"/>
                <a:cs typeface="Calibri"/>
              </a:rPr>
              <a:t> </a:t>
            </a:r>
            <a:r>
              <a:rPr sz="3200" spc="-5" dirty="0">
                <a:latin typeface="Calibri"/>
                <a:cs typeface="Calibri"/>
              </a:rPr>
              <a:t>water.</a:t>
            </a:r>
            <a:endParaRPr sz="3200">
              <a:latin typeface="Calibri"/>
              <a:cs typeface="Calibri"/>
            </a:endParaRPr>
          </a:p>
          <a:p>
            <a:pPr marL="12700" marR="10160">
              <a:lnSpc>
                <a:spcPts val="3840"/>
              </a:lnSpc>
              <a:spcBef>
                <a:spcPts val="114"/>
              </a:spcBef>
              <a:buSzPct val="96875"/>
              <a:buFont typeface="Arial"/>
              <a:buChar char="•"/>
              <a:tabLst>
                <a:tab pos="156210" algn="l"/>
              </a:tabLst>
            </a:pPr>
            <a:r>
              <a:rPr sz="3200" spc="-5" dirty="0">
                <a:latin typeface="Calibri"/>
                <a:cs typeface="Calibri"/>
              </a:rPr>
              <a:t>The general proportion is </a:t>
            </a:r>
            <a:r>
              <a:rPr sz="3200" dirty="0">
                <a:latin typeface="Calibri"/>
                <a:cs typeface="Calibri"/>
              </a:rPr>
              <a:t>1 </a:t>
            </a:r>
            <a:r>
              <a:rPr sz="3200" spc="-5" dirty="0">
                <a:latin typeface="Calibri"/>
                <a:cs typeface="Calibri"/>
              </a:rPr>
              <a:t>part of cement to </a:t>
            </a:r>
            <a:r>
              <a:rPr sz="3200" spc="-10" dirty="0">
                <a:latin typeface="Calibri"/>
                <a:cs typeface="Calibri"/>
              </a:rPr>
              <a:t>2-8  </a:t>
            </a:r>
            <a:r>
              <a:rPr sz="3200" spc="-5" dirty="0">
                <a:latin typeface="Calibri"/>
                <a:cs typeface="Calibri"/>
              </a:rPr>
              <a:t>parts clean</a:t>
            </a:r>
            <a:r>
              <a:rPr sz="3200" spc="-20" dirty="0">
                <a:latin typeface="Calibri"/>
                <a:cs typeface="Calibri"/>
              </a:rPr>
              <a:t> </a:t>
            </a:r>
            <a:r>
              <a:rPr sz="3200" spc="-5" dirty="0">
                <a:latin typeface="Calibri"/>
                <a:cs typeface="Calibri"/>
              </a:rPr>
              <a:t>sand.</a:t>
            </a:r>
            <a:endParaRPr sz="3200">
              <a:latin typeface="Calibri"/>
              <a:cs typeface="Calibri"/>
            </a:endParaRPr>
          </a:p>
          <a:p>
            <a:pPr marL="12700" marR="6985">
              <a:lnSpc>
                <a:spcPts val="3840"/>
              </a:lnSpc>
              <a:buSzPct val="96875"/>
              <a:buFont typeface="Arial"/>
              <a:buChar char="•"/>
              <a:tabLst>
                <a:tab pos="156210" algn="l"/>
                <a:tab pos="1303020" algn="l"/>
                <a:tab pos="2788920" algn="l"/>
                <a:tab pos="3795395" algn="l"/>
                <a:tab pos="4385310" algn="l"/>
                <a:tab pos="5133975" algn="l"/>
                <a:tab pos="6346825" algn="l"/>
                <a:tab pos="7145655" algn="l"/>
                <a:tab pos="7727950" algn="l"/>
              </a:tabLst>
            </a:pPr>
            <a:r>
              <a:rPr sz="3200" spc="-5" dirty="0">
                <a:latin typeface="Calibri"/>
                <a:cs typeface="Calibri"/>
              </a:rPr>
              <a:t>Th</a:t>
            </a:r>
            <a:r>
              <a:rPr sz="3200" spc="5" dirty="0">
                <a:latin typeface="Calibri"/>
                <a:cs typeface="Calibri"/>
              </a:rPr>
              <a:t>e</a:t>
            </a:r>
            <a:r>
              <a:rPr sz="3200" spc="-5" dirty="0">
                <a:latin typeface="Calibri"/>
                <a:cs typeface="Calibri"/>
              </a:rPr>
              <a:t>s</a:t>
            </a:r>
            <a:r>
              <a:rPr sz="3200" dirty="0">
                <a:latin typeface="Calibri"/>
                <a:cs typeface="Calibri"/>
              </a:rPr>
              <a:t>e	m</a:t>
            </a:r>
            <a:r>
              <a:rPr sz="3200" spc="-5" dirty="0">
                <a:latin typeface="Calibri"/>
                <a:cs typeface="Calibri"/>
              </a:rPr>
              <a:t>o</a:t>
            </a:r>
            <a:r>
              <a:rPr sz="3200" dirty="0">
                <a:latin typeface="Calibri"/>
                <a:cs typeface="Calibri"/>
              </a:rPr>
              <a:t>r</a:t>
            </a:r>
            <a:r>
              <a:rPr sz="3200" spc="-5" dirty="0">
                <a:latin typeface="Calibri"/>
                <a:cs typeface="Calibri"/>
              </a:rPr>
              <a:t>t</a:t>
            </a:r>
            <a:r>
              <a:rPr sz="3200" spc="-10" dirty="0">
                <a:latin typeface="Calibri"/>
                <a:cs typeface="Calibri"/>
              </a:rPr>
              <a:t>a</a:t>
            </a:r>
            <a:r>
              <a:rPr sz="3200" dirty="0">
                <a:latin typeface="Calibri"/>
                <a:cs typeface="Calibri"/>
              </a:rPr>
              <a:t>rs	</a:t>
            </a:r>
            <a:r>
              <a:rPr sz="3200" spc="-10" dirty="0">
                <a:latin typeface="Calibri"/>
                <a:cs typeface="Calibri"/>
              </a:rPr>
              <a:t>m</a:t>
            </a:r>
            <a:r>
              <a:rPr sz="3200" spc="-5" dirty="0">
                <a:latin typeface="Calibri"/>
                <a:cs typeface="Calibri"/>
              </a:rPr>
              <a:t>us</a:t>
            </a:r>
            <a:r>
              <a:rPr sz="3200" dirty="0">
                <a:latin typeface="Calibri"/>
                <a:cs typeface="Calibri"/>
              </a:rPr>
              <a:t>t	</a:t>
            </a:r>
            <a:r>
              <a:rPr sz="3200" spc="-5" dirty="0">
                <a:latin typeface="Calibri"/>
                <a:cs typeface="Calibri"/>
              </a:rPr>
              <a:t>b</a:t>
            </a:r>
            <a:r>
              <a:rPr sz="3200" dirty="0">
                <a:latin typeface="Calibri"/>
                <a:cs typeface="Calibri"/>
              </a:rPr>
              <a:t>e	</a:t>
            </a:r>
            <a:r>
              <a:rPr sz="3200" spc="5" dirty="0">
                <a:latin typeface="Calibri"/>
                <a:cs typeface="Calibri"/>
              </a:rPr>
              <a:t>u</a:t>
            </a:r>
            <a:r>
              <a:rPr sz="3200" spc="-15" dirty="0">
                <a:latin typeface="Calibri"/>
                <a:cs typeface="Calibri"/>
              </a:rPr>
              <a:t>s</a:t>
            </a:r>
            <a:r>
              <a:rPr sz="3200" dirty="0">
                <a:latin typeface="Calibri"/>
                <a:cs typeface="Calibri"/>
              </a:rPr>
              <a:t>e	w</a:t>
            </a:r>
            <a:r>
              <a:rPr sz="3200" spc="-5" dirty="0">
                <a:latin typeface="Calibri"/>
                <a:cs typeface="Calibri"/>
              </a:rPr>
              <a:t>ith</a:t>
            </a:r>
            <a:r>
              <a:rPr sz="3200" spc="-10" dirty="0">
                <a:latin typeface="Calibri"/>
                <a:cs typeface="Calibri"/>
              </a:rPr>
              <a:t>i</a:t>
            </a:r>
            <a:r>
              <a:rPr sz="3200" dirty="0">
                <a:latin typeface="Calibri"/>
                <a:cs typeface="Calibri"/>
              </a:rPr>
              <a:t>n	</a:t>
            </a:r>
            <a:r>
              <a:rPr sz="3200" spc="-5" dirty="0">
                <a:latin typeface="Calibri"/>
                <a:cs typeface="Calibri"/>
              </a:rPr>
              <a:t>h</a:t>
            </a:r>
            <a:r>
              <a:rPr sz="3200" dirty="0">
                <a:latin typeface="Calibri"/>
                <a:cs typeface="Calibri"/>
              </a:rPr>
              <a:t>a</a:t>
            </a:r>
            <a:r>
              <a:rPr sz="3200" spc="-5" dirty="0">
                <a:latin typeface="Calibri"/>
                <a:cs typeface="Calibri"/>
              </a:rPr>
              <a:t>l</a:t>
            </a:r>
            <a:r>
              <a:rPr sz="3200" dirty="0">
                <a:latin typeface="Calibri"/>
                <a:cs typeface="Calibri"/>
              </a:rPr>
              <a:t>f	</a:t>
            </a:r>
            <a:r>
              <a:rPr sz="3200" spc="-5" dirty="0">
                <a:latin typeface="Calibri"/>
                <a:cs typeface="Calibri"/>
              </a:rPr>
              <a:t>a</a:t>
            </a:r>
            <a:r>
              <a:rPr sz="3200" dirty="0">
                <a:latin typeface="Calibri"/>
                <a:cs typeface="Calibri"/>
              </a:rPr>
              <a:t>n	</a:t>
            </a:r>
            <a:r>
              <a:rPr sz="3200" spc="-5" dirty="0">
                <a:latin typeface="Calibri"/>
                <a:cs typeface="Calibri"/>
              </a:rPr>
              <a:t>hou</a:t>
            </a:r>
            <a:r>
              <a:rPr sz="3200" dirty="0">
                <a:latin typeface="Calibri"/>
                <a:cs typeface="Calibri"/>
              </a:rPr>
              <a:t>r,  </a:t>
            </a:r>
            <a:r>
              <a:rPr sz="3200" spc="-5" dirty="0">
                <a:latin typeface="Calibri"/>
                <a:cs typeface="Calibri"/>
              </a:rPr>
              <a:t>i.e.; before initial setting </a:t>
            </a:r>
            <a:r>
              <a:rPr sz="3200" spc="-10" dirty="0">
                <a:latin typeface="Calibri"/>
                <a:cs typeface="Calibri"/>
              </a:rPr>
              <a:t>time </a:t>
            </a:r>
            <a:r>
              <a:rPr sz="3200" spc="-5" dirty="0">
                <a:latin typeface="Calibri"/>
                <a:cs typeface="Calibri"/>
              </a:rPr>
              <a:t>of the</a:t>
            </a:r>
            <a:r>
              <a:rPr sz="3200" spc="-20" dirty="0">
                <a:latin typeface="Calibri"/>
                <a:cs typeface="Calibri"/>
              </a:rPr>
              <a:t> </a:t>
            </a:r>
            <a:r>
              <a:rPr sz="3200" spc="-5" dirty="0">
                <a:latin typeface="Calibri"/>
                <a:cs typeface="Calibri"/>
              </a:rPr>
              <a:t>cement.</a:t>
            </a:r>
            <a:endParaRPr sz="3200">
              <a:latin typeface="Calibri"/>
              <a:cs typeface="Calibri"/>
            </a:endParaRPr>
          </a:p>
          <a:p>
            <a:pPr marL="155575" indent="-143510">
              <a:lnSpc>
                <a:spcPts val="3710"/>
              </a:lnSpc>
              <a:buSzPct val="96875"/>
              <a:buFont typeface="Arial"/>
              <a:buChar char="•"/>
              <a:tabLst>
                <a:tab pos="156210" algn="l"/>
                <a:tab pos="962660" algn="l"/>
                <a:tab pos="1842135" algn="l"/>
                <a:tab pos="2239645" algn="l"/>
                <a:tab pos="3173095" algn="l"/>
                <a:tab pos="3797935" algn="l"/>
                <a:tab pos="4322445" algn="l"/>
                <a:tab pos="6426200" algn="l"/>
                <a:tab pos="7560945" algn="l"/>
              </a:tabLst>
            </a:pPr>
            <a:r>
              <a:rPr sz="3200" spc="-5" dirty="0">
                <a:latin typeface="Calibri"/>
                <a:cs typeface="Calibri"/>
              </a:rPr>
              <a:t>Th</a:t>
            </a:r>
            <a:r>
              <a:rPr sz="3200" dirty="0">
                <a:latin typeface="Calibri"/>
                <a:cs typeface="Calibri"/>
              </a:rPr>
              <a:t>is	</a:t>
            </a:r>
            <a:r>
              <a:rPr sz="3200" spc="-15" dirty="0">
                <a:latin typeface="Calibri"/>
                <a:cs typeface="Calibri"/>
              </a:rPr>
              <a:t>t</a:t>
            </a:r>
            <a:r>
              <a:rPr sz="3200" spc="5" dirty="0">
                <a:latin typeface="Calibri"/>
                <a:cs typeface="Calibri"/>
              </a:rPr>
              <a:t>y</a:t>
            </a:r>
            <a:r>
              <a:rPr sz="3200" spc="-15" dirty="0">
                <a:latin typeface="Calibri"/>
                <a:cs typeface="Calibri"/>
              </a:rPr>
              <a:t>p</a:t>
            </a:r>
            <a:r>
              <a:rPr sz="3200" dirty="0">
                <a:latin typeface="Calibri"/>
                <a:cs typeface="Calibri"/>
              </a:rPr>
              <a:t>e	</a:t>
            </a:r>
            <a:r>
              <a:rPr sz="3200" spc="-5" dirty="0">
                <a:latin typeface="Calibri"/>
                <a:cs typeface="Calibri"/>
              </a:rPr>
              <a:t>i</a:t>
            </a:r>
            <a:r>
              <a:rPr sz="3200" dirty="0">
                <a:latin typeface="Calibri"/>
                <a:cs typeface="Calibri"/>
              </a:rPr>
              <a:t>s	</a:t>
            </a:r>
            <a:r>
              <a:rPr sz="3200" spc="-5" dirty="0">
                <a:latin typeface="Calibri"/>
                <a:cs typeface="Calibri"/>
              </a:rPr>
              <a:t>us</a:t>
            </a:r>
            <a:r>
              <a:rPr sz="3200" spc="5" dirty="0">
                <a:latin typeface="Calibri"/>
                <a:cs typeface="Calibri"/>
              </a:rPr>
              <a:t>e</a:t>
            </a:r>
            <a:r>
              <a:rPr sz="3200" dirty="0">
                <a:latin typeface="Calibri"/>
                <a:cs typeface="Calibri"/>
              </a:rPr>
              <a:t>d	</a:t>
            </a:r>
            <a:r>
              <a:rPr sz="3200" spc="-10" dirty="0">
                <a:latin typeface="Calibri"/>
                <a:cs typeface="Calibri"/>
              </a:rPr>
              <a:t>f</a:t>
            </a:r>
            <a:r>
              <a:rPr sz="3200" spc="-5" dirty="0">
                <a:latin typeface="Calibri"/>
                <a:cs typeface="Calibri"/>
              </a:rPr>
              <a:t>o</a:t>
            </a:r>
            <a:r>
              <a:rPr sz="3200" dirty="0">
                <a:latin typeface="Calibri"/>
                <a:cs typeface="Calibri"/>
              </a:rPr>
              <a:t>r	</a:t>
            </a:r>
            <a:r>
              <a:rPr sz="3200" spc="-5" dirty="0">
                <a:latin typeface="Calibri"/>
                <a:cs typeface="Calibri"/>
              </a:rPr>
              <a:t>al</a:t>
            </a:r>
            <a:r>
              <a:rPr sz="3200" dirty="0">
                <a:latin typeface="Calibri"/>
                <a:cs typeface="Calibri"/>
              </a:rPr>
              <a:t>l	e</a:t>
            </a:r>
            <a:r>
              <a:rPr sz="3200" spc="-5" dirty="0">
                <a:latin typeface="Calibri"/>
                <a:cs typeface="Calibri"/>
              </a:rPr>
              <a:t>n</a:t>
            </a:r>
            <a:r>
              <a:rPr sz="3200" dirty="0">
                <a:latin typeface="Calibri"/>
                <a:cs typeface="Calibri"/>
              </a:rPr>
              <a:t>g</a:t>
            </a:r>
            <a:r>
              <a:rPr sz="3200" spc="-5" dirty="0">
                <a:latin typeface="Calibri"/>
                <a:cs typeface="Calibri"/>
              </a:rPr>
              <a:t>in</a:t>
            </a:r>
            <a:r>
              <a:rPr sz="3200" spc="5" dirty="0">
                <a:latin typeface="Calibri"/>
                <a:cs typeface="Calibri"/>
              </a:rPr>
              <a:t>e</a:t>
            </a:r>
            <a:r>
              <a:rPr sz="3200" spc="-5" dirty="0">
                <a:latin typeface="Calibri"/>
                <a:cs typeface="Calibri"/>
              </a:rPr>
              <a:t>e</a:t>
            </a:r>
            <a:r>
              <a:rPr sz="3200" dirty="0">
                <a:latin typeface="Calibri"/>
                <a:cs typeface="Calibri"/>
              </a:rPr>
              <a:t>r</a:t>
            </a:r>
            <a:r>
              <a:rPr sz="3200" spc="-5" dirty="0">
                <a:latin typeface="Calibri"/>
                <a:cs typeface="Calibri"/>
              </a:rPr>
              <a:t>in</a:t>
            </a:r>
            <a:r>
              <a:rPr sz="3200" dirty="0">
                <a:latin typeface="Calibri"/>
                <a:cs typeface="Calibri"/>
              </a:rPr>
              <a:t>g	</a:t>
            </a:r>
            <a:r>
              <a:rPr sz="3200" spc="10" dirty="0">
                <a:latin typeface="Calibri"/>
                <a:cs typeface="Calibri"/>
              </a:rPr>
              <a:t>w</a:t>
            </a:r>
            <a:r>
              <a:rPr sz="3200" spc="-5" dirty="0">
                <a:latin typeface="Calibri"/>
                <a:cs typeface="Calibri"/>
              </a:rPr>
              <a:t>or</a:t>
            </a:r>
            <a:r>
              <a:rPr sz="3200" dirty="0">
                <a:latin typeface="Calibri"/>
                <a:cs typeface="Calibri"/>
              </a:rPr>
              <a:t>ks	w</a:t>
            </a:r>
            <a:r>
              <a:rPr sz="3200" spc="-5" dirty="0">
                <a:latin typeface="Calibri"/>
                <a:cs typeface="Calibri"/>
              </a:rPr>
              <a:t>h</a:t>
            </a:r>
            <a:r>
              <a:rPr sz="3200" spc="5" dirty="0">
                <a:latin typeface="Calibri"/>
                <a:cs typeface="Calibri"/>
              </a:rPr>
              <a:t>e</a:t>
            </a:r>
            <a:r>
              <a:rPr sz="3200" dirty="0">
                <a:latin typeface="Calibri"/>
                <a:cs typeface="Calibri"/>
              </a:rPr>
              <a:t>re</a:t>
            </a:r>
            <a:endParaRPr sz="3200">
              <a:latin typeface="Calibri"/>
              <a:cs typeface="Calibri"/>
            </a:endParaRPr>
          </a:p>
          <a:p>
            <a:pPr marL="12700" marR="5715">
              <a:lnSpc>
                <a:spcPts val="3829"/>
              </a:lnSpc>
              <a:spcBef>
                <a:spcPts val="140"/>
              </a:spcBef>
            </a:pPr>
            <a:r>
              <a:rPr sz="3200" spc="-5" dirty="0">
                <a:latin typeface="Calibri"/>
                <a:cs typeface="Calibri"/>
              </a:rPr>
              <a:t>high strength is desired such </a:t>
            </a:r>
            <a:r>
              <a:rPr sz="3200" dirty="0">
                <a:latin typeface="Calibri"/>
                <a:cs typeface="Calibri"/>
              </a:rPr>
              <a:t>as </a:t>
            </a:r>
            <a:r>
              <a:rPr sz="3200" spc="-5" dirty="0">
                <a:latin typeface="Calibri"/>
                <a:cs typeface="Calibri"/>
              </a:rPr>
              <a:t>load bearing walls,  deep foundations, flooring</a:t>
            </a:r>
            <a:r>
              <a:rPr sz="3200" spc="-10" dirty="0">
                <a:latin typeface="Calibri"/>
                <a:cs typeface="Calibri"/>
              </a:rPr>
              <a:t> </a:t>
            </a:r>
            <a:r>
              <a:rPr sz="3200" spc="-5" dirty="0">
                <a:latin typeface="Calibri"/>
                <a:cs typeface="Calibri"/>
              </a:rPr>
              <a:t>etc.</a:t>
            </a:r>
            <a:endParaRPr sz="3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57400" y="1371600"/>
            <a:ext cx="5181600" cy="3733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908050"/>
            <a:ext cx="8629650" cy="5144770"/>
          </a:xfrm>
          <a:prstGeom prst="rect">
            <a:avLst/>
          </a:prstGeom>
        </p:spPr>
        <p:txBody>
          <a:bodyPr vert="horz" wrap="square" lIns="0" tIns="12700" rIns="0" bIns="0" rtlCol="0">
            <a:spAutoFit/>
          </a:bodyPr>
          <a:lstStyle/>
          <a:p>
            <a:pPr marL="12700">
              <a:lnSpc>
                <a:spcPct val="100000"/>
              </a:lnSpc>
              <a:spcBef>
                <a:spcPts val="100"/>
              </a:spcBef>
              <a:tabLst>
                <a:tab pos="878205" algn="l"/>
              </a:tabLst>
            </a:pPr>
            <a:r>
              <a:rPr sz="2800" b="1" u="heavy" spc="-5" dirty="0">
                <a:uFill>
                  <a:solidFill>
                    <a:srgbClr val="000000"/>
                  </a:solidFill>
                </a:uFill>
                <a:latin typeface="Calibri"/>
                <a:cs typeface="Calibri"/>
              </a:rPr>
              <a:t>Lime	mortar:</a:t>
            </a:r>
            <a:endParaRPr sz="2800">
              <a:latin typeface="Calibri"/>
              <a:cs typeface="Calibri"/>
            </a:endParaRPr>
          </a:p>
          <a:p>
            <a:pPr marL="12700" marR="7620" algn="just">
              <a:lnSpc>
                <a:spcPct val="100000"/>
              </a:lnSpc>
              <a:buSzPct val="96428"/>
              <a:buFont typeface="Arial"/>
              <a:buChar char="•"/>
              <a:tabLst>
                <a:tab pos="138430" algn="l"/>
              </a:tabLst>
            </a:pPr>
            <a:r>
              <a:rPr sz="2800" spc="-5" dirty="0">
                <a:latin typeface="Calibri"/>
                <a:cs typeface="Calibri"/>
              </a:rPr>
              <a:t>The paste </a:t>
            </a:r>
            <a:r>
              <a:rPr sz="2800" spc="-10" dirty="0">
                <a:latin typeface="Calibri"/>
                <a:cs typeface="Calibri"/>
              </a:rPr>
              <a:t>is prepared by mixing </a:t>
            </a:r>
            <a:r>
              <a:rPr sz="2800" spc="-5" dirty="0">
                <a:latin typeface="Calibri"/>
                <a:cs typeface="Calibri"/>
              </a:rPr>
              <a:t>lime and sand or </a:t>
            </a:r>
            <a:r>
              <a:rPr sz="2800" spc="-10" dirty="0">
                <a:latin typeface="Calibri"/>
                <a:cs typeface="Calibri"/>
              </a:rPr>
              <a:t>surkhi </a:t>
            </a:r>
            <a:r>
              <a:rPr sz="2800" spc="-5" dirty="0">
                <a:latin typeface="Calibri"/>
                <a:cs typeface="Calibri"/>
              </a:rPr>
              <a:t>in  </a:t>
            </a:r>
            <a:r>
              <a:rPr sz="2800" spc="-10" dirty="0">
                <a:latin typeface="Calibri"/>
                <a:cs typeface="Calibri"/>
              </a:rPr>
              <a:t>suitable proportions </a:t>
            </a:r>
            <a:r>
              <a:rPr sz="2800" spc="-5" dirty="0">
                <a:latin typeface="Calibri"/>
                <a:cs typeface="Calibri"/>
              </a:rPr>
              <a:t>in addition to water.</a:t>
            </a:r>
            <a:endParaRPr sz="2800">
              <a:latin typeface="Calibri"/>
              <a:cs typeface="Calibri"/>
            </a:endParaRPr>
          </a:p>
          <a:p>
            <a:pPr marL="12700" marR="5080" algn="just">
              <a:lnSpc>
                <a:spcPct val="100000"/>
              </a:lnSpc>
              <a:buSzPct val="96428"/>
              <a:buFont typeface="Arial"/>
              <a:buChar char="•"/>
              <a:tabLst>
                <a:tab pos="138430" algn="l"/>
              </a:tabLst>
            </a:pPr>
            <a:r>
              <a:rPr sz="2800" dirty="0">
                <a:latin typeface="Calibri"/>
                <a:cs typeface="Calibri"/>
              </a:rPr>
              <a:t>If </a:t>
            </a:r>
            <a:r>
              <a:rPr sz="2800" spc="-10" dirty="0">
                <a:latin typeface="Calibri"/>
                <a:cs typeface="Calibri"/>
              </a:rPr>
              <a:t>surkhi is </a:t>
            </a:r>
            <a:r>
              <a:rPr sz="2800" spc="-5" dirty="0">
                <a:latin typeface="Calibri"/>
                <a:cs typeface="Calibri"/>
              </a:rPr>
              <a:t>to be added in lime mortar the equal  </a:t>
            </a:r>
            <a:r>
              <a:rPr sz="2800" spc="-10" dirty="0">
                <a:latin typeface="Calibri"/>
                <a:cs typeface="Calibri"/>
              </a:rPr>
              <a:t>proportions </a:t>
            </a:r>
            <a:r>
              <a:rPr sz="2800" dirty="0">
                <a:latin typeface="Calibri"/>
                <a:cs typeface="Calibri"/>
              </a:rPr>
              <a:t>of </a:t>
            </a:r>
            <a:r>
              <a:rPr sz="2800" spc="-5" dirty="0">
                <a:latin typeface="Calibri"/>
                <a:cs typeface="Calibri"/>
              </a:rPr>
              <a:t>sand and </a:t>
            </a:r>
            <a:r>
              <a:rPr sz="2800" spc="-10" dirty="0">
                <a:latin typeface="Calibri"/>
                <a:cs typeface="Calibri"/>
              </a:rPr>
              <a:t>surkhi should </a:t>
            </a:r>
            <a:r>
              <a:rPr sz="2800" spc="-5" dirty="0">
                <a:latin typeface="Calibri"/>
                <a:cs typeface="Calibri"/>
              </a:rPr>
              <a:t>be mixed with</a:t>
            </a:r>
            <a:r>
              <a:rPr sz="2800" spc="-25" dirty="0">
                <a:latin typeface="Calibri"/>
                <a:cs typeface="Calibri"/>
              </a:rPr>
              <a:t> </a:t>
            </a:r>
            <a:r>
              <a:rPr sz="2800" spc="-5" dirty="0">
                <a:latin typeface="Calibri"/>
                <a:cs typeface="Calibri"/>
              </a:rPr>
              <a:t>lime.</a:t>
            </a:r>
            <a:endParaRPr sz="2800">
              <a:latin typeface="Calibri"/>
              <a:cs typeface="Calibri"/>
            </a:endParaRPr>
          </a:p>
          <a:p>
            <a:pPr marL="12700" marR="7620" algn="just">
              <a:lnSpc>
                <a:spcPct val="100000"/>
              </a:lnSpc>
              <a:buSzPct val="96428"/>
              <a:buFont typeface="Arial"/>
              <a:buChar char="•"/>
              <a:tabLst>
                <a:tab pos="138430" algn="l"/>
              </a:tabLst>
            </a:pPr>
            <a:r>
              <a:rPr sz="2800" spc="-5" dirty="0">
                <a:latin typeface="Calibri"/>
                <a:cs typeface="Calibri"/>
              </a:rPr>
              <a:t>These mortars </a:t>
            </a:r>
            <a:r>
              <a:rPr sz="2800" dirty="0">
                <a:latin typeface="Calibri"/>
                <a:cs typeface="Calibri"/>
              </a:rPr>
              <a:t>are </a:t>
            </a:r>
            <a:r>
              <a:rPr sz="2800" spc="-10" dirty="0">
                <a:latin typeface="Calibri"/>
                <a:cs typeface="Calibri"/>
              </a:rPr>
              <a:t>inferior </a:t>
            </a:r>
            <a:r>
              <a:rPr sz="2800" dirty="0">
                <a:latin typeface="Calibri"/>
                <a:cs typeface="Calibri"/>
              </a:rPr>
              <a:t>to </a:t>
            </a:r>
            <a:r>
              <a:rPr sz="2800" spc="-5" dirty="0">
                <a:latin typeface="Calibri"/>
                <a:cs typeface="Calibri"/>
              </a:rPr>
              <a:t>cement mortars </a:t>
            </a:r>
            <a:r>
              <a:rPr sz="2800" spc="-10" dirty="0">
                <a:latin typeface="Calibri"/>
                <a:cs typeface="Calibri"/>
              </a:rPr>
              <a:t>in strength  </a:t>
            </a:r>
            <a:r>
              <a:rPr sz="2800" dirty="0">
                <a:latin typeface="Calibri"/>
                <a:cs typeface="Calibri"/>
              </a:rPr>
              <a:t>as </a:t>
            </a:r>
            <a:r>
              <a:rPr sz="2800" spc="-5" dirty="0">
                <a:latin typeface="Calibri"/>
                <a:cs typeface="Calibri"/>
              </a:rPr>
              <a:t>well </a:t>
            </a:r>
            <a:r>
              <a:rPr sz="2800" dirty="0">
                <a:latin typeface="Calibri"/>
                <a:cs typeface="Calibri"/>
              </a:rPr>
              <a:t>as </a:t>
            </a:r>
            <a:r>
              <a:rPr sz="2800" spc="-5" dirty="0">
                <a:latin typeface="Calibri"/>
                <a:cs typeface="Calibri"/>
              </a:rPr>
              <a:t>water</a:t>
            </a:r>
            <a:r>
              <a:rPr sz="2800" spc="-15" dirty="0">
                <a:latin typeface="Calibri"/>
                <a:cs typeface="Calibri"/>
              </a:rPr>
              <a:t> </a:t>
            </a:r>
            <a:r>
              <a:rPr sz="2800" spc="-10" dirty="0">
                <a:latin typeface="Calibri"/>
                <a:cs typeface="Calibri"/>
              </a:rPr>
              <a:t>tightness.</a:t>
            </a:r>
            <a:endParaRPr sz="2800">
              <a:latin typeface="Calibri"/>
              <a:cs typeface="Calibri"/>
            </a:endParaRPr>
          </a:p>
          <a:p>
            <a:pPr marL="12700" marR="5080" algn="just">
              <a:lnSpc>
                <a:spcPct val="100000"/>
              </a:lnSpc>
              <a:buSzPct val="96428"/>
              <a:buFont typeface="Arial"/>
              <a:buChar char="•"/>
              <a:tabLst>
                <a:tab pos="138430" algn="l"/>
              </a:tabLst>
            </a:pPr>
            <a:r>
              <a:rPr sz="2800" spc="-5" dirty="0">
                <a:latin typeface="Calibri"/>
                <a:cs typeface="Calibri"/>
              </a:rPr>
              <a:t>These mortars </a:t>
            </a:r>
            <a:r>
              <a:rPr sz="2800" spc="-10" dirty="0">
                <a:latin typeface="Calibri"/>
                <a:cs typeface="Calibri"/>
              </a:rPr>
              <a:t>should </a:t>
            </a:r>
            <a:r>
              <a:rPr sz="2800" spc="-5" dirty="0">
                <a:latin typeface="Calibri"/>
                <a:cs typeface="Calibri"/>
              </a:rPr>
              <a:t>not </a:t>
            </a:r>
            <a:r>
              <a:rPr sz="2800" spc="-10" dirty="0">
                <a:latin typeface="Calibri"/>
                <a:cs typeface="Calibri"/>
              </a:rPr>
              <a:t>be </a:t>
            </a:r>
            <a:r>
              <a:rPr sz="2800" spc="-5" dirty="0">
                <a:latin typeface="Calibri"/>
                <a:cs typeface="Calibri"/>
              </a:rPr>
              <a:t>used for </a:t>
            </a:r>
            <a:r>
              <a:rPr sz="2800" spc="-10" dirty="0">
                <a:latin typeface="Calibri"/>
                <a:cs typeface="Calibri"/>
              </a:rPr>
              <a:t>underground </a:t>
            </a:r>
            <a:r>
              <a:rPr sz="2800" spc="-5" dirty="0">
                <a:latin typeface="Calibri"/>
                <a:cs typeface="Calibri"/>
              </a:rPr>
              <a:t>works  </a:t>
            </a:r>
            <a:r>
              <a:rPr sz="2800" dirty="0">
                <a:latin typeface="Calibri"/>
                <a:cs typeface="Calibri"/>
              </a:rPr>
              <a:t>as </a:t>
            </a:r>
            <a:r>
              <a:rPr sz="2800" spc="-5" dirty="0">
                <a:latin typeface="Calibri"/>
                <a:cs typeface="Calibri"/>
              </a:rPr>
              <a:t>they set in the </a:t>
            </a:r>
            <a:r>
              <a:rPr sz="2800" spc="-10" dirty="0">
                <a:latin typeface="Calibri"/>
                <a:cs typeface="Calibri"/>
              </a:rPr>
              <a:t>presence </a:t>
            </a:r>
            <a:r>
              <a:rPr sz="2800" spc="-5" dirty="0">
                <a:latin typeface="Calibri"/>
                <a:cs typeface="Calibri"/>
              </a:rPr>
              <a:t>of carbon </a:t>
            </a:r>
            <a:r>
              <a:rPr sz="2800" spc="-10" dirty="0">
                <a:latin typeface="Calibri"/>
                <a:cs typeface="Calibri"/>
              </a:rPr>
              <a:t>dioxide </a:t>
            </a:r>
            <a:r>
              <a:rPr sz="2800" spc="-5" dirty="0">
                <a:latin typeface="Calibri"/>
                <a:cs typeface="Calibri"/>
              </a:rPr>
              <a:t>and break up  </a:t>
            </a:r>
            <a:r>
              <a:rPr sz="2800" spc="-10" dirty="0">
                <a:latin typeface="Calibri"/>
                <a:cs typeface="Calibri"/>
              </a:rPr>
              <a:t>in </a:t>
            </a:r>
            <a:r>
              <a:rPr sz="2800" spc="-5" dirty="0">
                <a:latin typeface="Calibri"/>
                <a:cs typeface="Calibri"/>
              </a:rPr>
              <a:t>damp </a:t>
            </a:r>
            <a:r>
              <a:rPr sz="2800" spc="-10" dirty="0">
                <a:latin typeface="Calibri"/>
                <a:cs typeface="Calibri"/>
              </a:rPr>
              <a:t>conditions.</a:t>
            </a:r>
            <a:endParaRPr sz="2800">
              <a:latin typeface="Calibri"/>
              <a:cs typeface="Calibri"/>
            </a:endParaRPr>
          </a:p>
          <a:p>
            <a:pPr marL="137795" indent="-125730" algn="just">
              <a:lnSpc>
                <a:spcPts val="3354"/>
              </a:lnSpc>
              <a:buSzPct val="96428"/>
              <a:buFont typeface="Arial"/>
              <a:buChar char="•"/>
              <a:tabLst>
                <a:tab pos="138430" algn="l"/>
              </a:tabLst>
            </a:pPr>
            <a:r>
              <a:rPr sz="2800" spc="-5" dirty="0">
                <a:latin typeface="Calibri"/>
                <a:cs typeface="Calibri"/>
              </a:rPr>
              <a:t>This </a:t>
            </a:r>
            <a:r>
              <a:rPr sz="2800" spc="-10" dirty="0">
                <a:latin typeface="Calibri"/>
                <a:cs typeface="Calibri"/>
              </a:rPr>
              <a:t>type is used </a:t>
            </a:r>
            <a:r>
              <a:rPr sz="2800" spc="-5" dirty="0">
                <a:latin typeface="Calibri"/>
                <a:cs typeface="Calibri"/>
              </a:rPr>
              <a:t>for </a:t>
            </a:r>
            <a:r>
              <a:rPr sz="2800" spc="-10" dirty="0">
                <a:latin typeface="Calibri"/>
                <a:cs typeface="Calibri"/>
              </a:rPr>
              <a:t>construction </a:t>
            </a:r>
            <a:r>
              <a:rPr sz="2800" spc="-5" dirty="0">
                <a:latin typeface="Calibri"/>
                <a:cs typeface="Calibri"/>
              </a:rPr>
              <a:t>work above </a:t>
            </a:r>
            <a:r>
              <a:rPr sz="2800" spc="-10" dirty="0">
                <a:latin typeface="Calibri"/>
                <a:cs typeface="Calibri"/>
              </a:rPr>
              <a:t>ground</a:t>
            </a:r>
            <a:r>
              <a:rPr sz="2800" spc="20" dirty="0">
                <a:latin typeface="Calibri"/>
                <a:cs typeface="Calibri"/>
              </a:rPr>
              <a:t> </a:t>
            </a:r>
            <a:r>
              <a:rPr sz="2800" spc="-5" dirty="0">
                <a:latin typeface="Calibri"/>
                <a:cs typeface="Calibri"/>
              </a:rPr>
              <a:t>level</a:t>
            </a:r>
            <a:endParaRPr sz="2800">
              <a:latin typeface="Calibri"/>
              <a:cs typeface="Calibri"/>
            </a:endParaRPr>
          </a:p>
          <a:p>
            <a:pPr marL="12700" algn="just">
              <a:lnSpc>
                <a:spcPts val="3354"/>
              </a:lnSpc>
            </a:pPr>
            <a:r>
              <a:rPr sz="2800" spc="-5" dirty="0">
                <a:latin typeface="Calibri"/>
                <a:cs typeface="Calibri"/>
              </a:rPr>
              <a:t>i.e. exposed</a:t>
            </a:r>
            <a:r>
              <a:rPr sz="2800" spc="-15" dirty="0">
                <a:latin typeface="Calibri"/>
                <a:cs typeface="Calibri"/>
              </a:rPr>
              <a:t> </a:t>
            </a:r>
            <a:r>
              <a:rPr sz="2800" spc="-10" dirty="0">
                <a:latin typeface="Calibri"/>
                <a:cs typeface="Calibri"/>
              </a:rPr>
              <a:t>positions.</a:t>
            </a:r>
            <a:endParaRPr sz="2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5000" y="1676400"/>
            <a:ext cx="4762500" cy="28473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1418</Words>
  <Application>Microsoft Office PowerPoint</Application>
  <PresentationFormat>On-screen Show (4:3)</PresentationFormat>
  <Paragraphs>111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Times New Roman</vt:lpstr>
      <vt:lpstr>Office Theme</vt:lpstr>
      <vt:lpstr>Mortar &amp; Masonry     </vt:lpstr>
      <vt:lpstr>PowerPoint Presentation</vt:lpstr>
      <vt:lpstr>PowerPoint Presentation</vt:lpstr>
      <vt:lpstr>MORTAR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Masonry </vt:lpstr>
      <vt:lpstr> LOAD BEARING MASONRY CONSTRUCTION </vt:lpstr>
      <vt:lpstr>PowerPoint Presentation</vt:lpstr>
      <vt:lpstr>Conti…</vt:lpstr>
      <vt:lpstr>Why is load bearing wall construction not used today?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Mortar</dc:title>
  <cp:lastModifiedBy>Usman Ismail</cp:lastModifiedBy>
  <cp:revision>3</cp:revision>
  <dcterms:created xsi:type="dcterms:W3CDTF">2019-12-28T14:48:29Z</dcterms:created>
  <dcterms:modified xsi:type="dcterms:W3CDTF">2020-05-01T14:29:20Z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2018-05-01T00:00:00Z</vt:filetime>
  </property>
  <property fmtid="{D5CDD505-2E9C-101B-9397-08002B2CF9AE}" pid="3" name="Creator">
    <vt:lpwstr>pdftk 1.44 - www.pdftk.com</vt:lpwstr>
  </property>
  <property fmtid="{D5CDD505-2E9C-101B-9397-08002B2CF9AE}" pid="4" name="LastSaved">
    <vt:filetime>2019-12-28T00:00:00Z</vt:filetime>
  </property>
</Properties>
</file>